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33" r:id="rId2"/>
    <p:sldId id="330" r:id="rId3"/>
    <p:sldId id="335" r:id="rId4"/>
    <p:sldId id="336" r:id="rId5"/>
    <p:sldId id="324" r:id="rId6"/>
    <p:sldId id="337" r:id="rId7"/>
    <p:sldId id="345" r:id="rId8"/>
    <p:sldId id="339" r:id="rId9"/>
    <p:sldId id="327" r:id="rId10"/>
    <p:sldId id="309" r:id="rId11"/>
    <p:sldId id="341" r:id="rId12"/>
    <p:sldId id="344" r:id="rId13"/>
    <p:sldId id="346" r:id="rId14"/>
    <p:sldId id="312" r:id="rId15"/>
    <p:sldId id="343" r:id="rId16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94660"/>
  </p:normalViewPr>
  <p:slideViewPr>
    <p:cSldViewPr>
      <p:cViewPr varScale="1">
        <p:scale>
          <a:sx n="108" d="100"/>
          <a:sy n="108" d="100"/>
        </p:scale>
        <p:origin x="1692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37310" y="147015"/>
            <a:ext cx="6869379" cy="8362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7214" y="1550416"/>
            <a:ext cx="7791450" cy="394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CF71B2-9C60-43D0-8B3C-755E1EC74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2926975"/>
            <a:ext cx="4500594" cy="35381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8300FB2-E8BC-4284-9A03-8CA2393B9228}"/>
              </a:ext>
            </a:extLst>
          </p:cNvPr>
          <p:cNvSpPr/>
          <p:nvPr/>
        </p:nvSpPr>
        <p:spPr>
          <a:xfrm>
            <a:off x="755576" y="1268760"/>
            <a:ext cx="8020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FF0000"/>
                </a:solidFill>
                <a:latin typeface="Bookman Old Style" pitchFamily="18" charset="0"/>
                <a:cs typeface="Times New Roman" pitchFamily="18" charset="0"/>
              </a:rPr>
              <a:t>Роль сенсорных игр в сохранении физического и психологического здоровья детей с  РАС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C848D5-2F11-404A-AC70-05D20418D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951" y="152341"/>
            <a:ext cx="443827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83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AC02DC-A3CE-4196-A91B-F5396F403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79" y="109440"/>
            <a:ext cx="6840761" cy="484236"/>
          </a:xfrm>
        </p:spPr>
        <p:txBody>
          <a:bodyPr/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ru-RU" sz="2000" u="none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 Игры на развитие вестибулярной системы</a:t>
            </a:r>
            <a:br>
              <a:rPr lang="ru-RU" sz="2000" u="none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800EC0-7A16-4FCE-A98F-56AAF946B6F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4288" y="209958"/>
            <a:ext cx="1877400" cy="231425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347C544-AA6C-4EDC-BF30-5EA048953521}"/>
              </a:ext>
            </a:extLst>
          </p:cNvPr>
          <p:cNvSpPr/>
          <p:nvPr/>
        </p:nvSpPr>
        <p:spPr>
          <a:xfrm>
            <a:off x="142844" y="1571612"/>
            <a:ext cx="721523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раскачивание из стороны в сторону: на доске- балансире, подушке-балансире;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успокаивающие вестибулярные занятия: медленные, ритмичные, прямолинейные;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 столом использую балансиры или подставки для ног;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альтернативные виды сидения: вестибулярные подушки для стула, мячи.</a:t>
            </a:r>
          </a:p>
          <a:p>
            <a:endParaRPr lang="ru-RU" sz="1600" dirty="0"/>
          </a:p>
          <a:p>
            <a:endParaRPr lang="ru-RU" sz="16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0848FDE-9CE3-44FC-9C00-9771694C31DC}"/>
              </a:ext>
            </a:extLst>
          </p:cNvPr>
          <p:cNvSpPr/>
          <p:nvPr/>
        </p:nvSpPr>
        <p:spPr>
          <a:xfrm>
            <a:off x="214282" y="642918"/>
            <a:ext cx="6869379" cy="1127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ощущений от различных поз и движений тела, верхних и нижних конечностей, головы.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Такое вестибулярное воздействие необходимо для повышения мышечного тонуса и внимания.</a:t>
            </a:r>
          </a:p>
          <a:p>
            <a:pPr>
              <a:lnSpc>
                <a:spcPct val="107000"/>
              </a:lnSpc>
              <a:spcAft>
                <a:spcPts val="675"/>
              </a:spcAft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B5FFAC-F9E0-4BB1-9E6D-9F161792C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1" y="4067132"/>
            <a:ext cx="2923481" cy="21958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C1891B-9CD1-404F-BD7E-3F5AB6EEB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48" y="4618334"/>
            <a:ext cx="3158002" cy="19630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9A8F9D-EE33-4E72-AE8F-FEC96AD55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502" y="4010321"/>
            <a:ext cx="2064375" cy="2738239"/>
          </a:xfrm>
          <a:prstGeom prst="rect">
            <a:avLst/>
          </a:prstGeom>
        </p:spPr>
      </p:pic>
      <p:sp>
        <p:nvSpPr>
          <p:cNvPr id="10" name="Улыбающееся лицо 9">
            <a:extLst>
              <a:ext uri="{FF2B5EF4-FFF2-40B4-BE49-F238E27FC236}">
                <a16:creationId xmlns:a16="http://schemas.microsoft.com/office/drawing/2014/main" id="{3FFAB2D5-038F-4D0F-97F5-EB8445FD9306}"/>
              </a:ext>
            </a:extLst>
          </p:cNvPr>
          <p:cNvSpPr/>
          <p:nvPr/>
        </p:nvSpPr>
        <p:spPr>
          <a:xfrm>
            <a:off x="7068239" y="4217066"/>
            <a:ext cx="372201" cy="369451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BF33E2-2D3C-4365-B4CB-9E78643A2C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4503" y="4014054"/>
            <a:ext cx="348927" cy="34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26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3E245B-13E7-44E3-A403-EDA99E391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454" y="142852"/>
            <a:ext cx="2088232" cy="29425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617730-A52F-41BE-91F6-F97FD4E33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5867246"/>
            <a:ext cx="8499380" cy="66229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BC0F4B8-EA0F-477E-A78F-777A67127C4A}"/>
              </a:ext>
            </a:extLst>
          </p:cNvPr>
          <p:cNvSpPr/>
          <p:nvPr/>
        </p:nvSpPr>
        <p:spPr>
          <a:xfrm>
            <a:off x="357158" y="0"/>
            <a:ext cx="63579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лазание по лестницам, горкам;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толкание мяча, перетягивание каната, накручивание веревки;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мягким мячом;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ходьба по полосе препятствий;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накачивание насосом шаров;</a:t>
            </a:r>
          </a:p>
          <a:p>
            <a:pPr lvl="0"/>
            <a:r>
              <a:rPr lang="ru-RU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4C47B8-47B5-421B-B925-B3B8B1A4C30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928934"/>
            <a:ext cx="2192221" cy="29229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D3FB52-94F0-46D6-B58F-6BA9418B61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74" y="3000372"/>
            <a:ext cx="3845636" cy="2884227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28596" y="1714488"/>
            <a:ext cx="550072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к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ольца, змейка, балансир, труба, дорожка следов;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гры с прищепками;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у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пражнения на балансире.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896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6C89FD-D040-46B0-94AC-B56C160C7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310" y="147015"/>
            <a:ext cx="6869379" cy="307777"/>
          </a:xfrm>
        </p:spPr>
        <p:txBody>
          <a:bodyPr/>
          <a:lstStyle/>
          <a:p>
            <a:r>
              <a:rPr lang="ru-RU" sz="2000" u="none" dirty="0">
                <a:solidFill>
                  <a:srgbClr val="FF0000"/>
                </a:solidFill>
              </a:rPr>
              <a:t>5.</a:t>
            </a:r>
            <a:r>
              <a:rPr lang="ru-RU" sz="2000" u="none" dirty="0"/>
              <a:t>  </a:t>
            </a:r>
            <a:r>
              <a:rPr lang="ru-RU" sz="2000" u="none" dirty="0">
                <a:solidFill>
                  <a:srgbClr val="FF0000"/>
                </a:solidFill>
              </a:rPr>
              <a:t>Игры на развитие зрительного восприятия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56A95A-DEBA-4F38-B19E-C61DF50FC21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306" y="1857364"/>
            <a:ext cx="1785950" cy="23812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96DEB1-CD36-40C2-B09E-9FDB13023C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22" y="380891"/>
            <a:ext cx="2714644" cy="20359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F870F0-FF43-4A39-87FA-24B43B8A8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16" y="642918"/>
            <a:ext cx="603556" cy="5791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D488A8F-36BD-43F7-AC39-04616D9435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3071810"/>
            <a:ext cx="2593802" cy="19453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E06D075-F156-433B-9BF2-446519748C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96" y="3143248"/>
            <a:ext cx="609653" cy="57917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1DE8BBD-204E-4935-9741-A34FBDA071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642918"/>
            <a:ext cx="3000396" cy="225029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924D84-00A5-4A67-A9A1-F592C6AACB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0232" y="785794"/>
            <a:ext cx="609653" cy="5791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866F8FE-893B-4B65-9C2C-E2213ECFBE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22" y="2500306"/>
            <a:ext cx="2746961" cy="206022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5C32C52-6B89-4777-AA65-C12D0EFF93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6710" y="3000372"/>
            <a:ext cx="609653" cy="57917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09A34DC-F7C6-4054-A0E0-F01C9701C9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22" y="4643446"/>
            <a:ext cx="2778832" cy="208412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3A3E2E8-2D3B-4FE7-843D-A2947CCD7A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3702" y="4572008"/>
            <a:ext cx="839828" cy="797573"/>
          </a:xfrm>
          <a:prstGeom prst="rect">
            <a:avLst/>
          </a:prstGeom>
        </p:spPr>
      </p:pic>
      <p:pic>
        <p:nvPicPr>
          <p:cNvPr id="3073" name="Picture 1" descr="C:\Users\User\Desktop\20211209_15473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00232" y="4607702"/>
            <a:ext cx="3000396" cy="2250298"/>
          </a:xfrm>
          <a:prstGeom prst="rect">
            <a:avLst/>
          </a:prstGeom>
          <a:noFill/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3A3E2E8-2D3B-4FE7-843D-A2947CCD7A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74944" y="1990684"/>
            <a:ext cx="839828" cy="79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29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User\Desktop\20211210_121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2379" y="3512340"/>
            <a:ext cx="3524243" cy="2643182"/>
          </a:xfrm>
          <a:prstGeom prst="rect">
            <a:avLst/>
          </a:prstGeom>
          <a:noFill/>
        </p:spPr>
      </p:pic>
      <p:pic>
        <p:nvPicPr>
          <p:cNvPr id="5" name="Picture 6" descr="C:\Users\User\Desktop\20211210_120403.jpg"/>
          <p:cNvPicPr>
            <a:picLocks noChangeAspect="1" noChangeArrowheads="1"/>
          </p:cNvPicPr>
          <p:nvPr/>
        </p:nvPicPr>
        <p:blipFill>
          <a:blip r:embed="rId3" cstate="print"/>
          <a:srcRect r="11875"/>
          <a:stretch>
            <a:fillRect/>
          </a:stretch>
        </p:blipFill>
        <p:spPr bwMode="auto">
          <a:xfrm>
            <a:off x="357158" y="285728"/>
            <a:ext cx="2928958" cy="2492730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931CAB-69AB-4878-9CA2-AF73C88E57A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428604"/>
            <a:ext cx="2571768" cy="342902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A6A659-71CE-4CEC-AEB0-493E812AE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6032" y="3071809"/>
            <a:ext cx="816935" cy="9388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62C833-F070-484B-846B-427D38226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621094"/>
            <a:ext cx="816935" cy="9388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1E5489-8355-4067-B20B-CE512ADC7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715" y="189391"/>
            <a:ext cx="816935" cy="9388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4136C8-2E29-4209-A6A1-F1F296ABB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88" y="147015"/>
            <a:ext cx="7448601" cy="1107996"/>
          </a:xfrm>
        </p:spPr>
        <p:txBody>
          <a:bodyPr/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ru-RU" sz="2400" u="none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 Игры на восприятие особых свойств предметов (запах, вкус)</a:t>
            </a:r>
            <a:br>
              <a:rPr lang="ru-RU" sz="2400" u="none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8867C2-15D0-4D40-BBE8-A733CA9BD9E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6100" y="4578596"/>
            <a:ext cx="2655960" cy="1995088"/>
          </a:xfrm>
          <a:prstGeom prst="rect">
            <a:avLst/>
          </a:prstGeo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1DD728E3-00B2-466F-9EE9-8FA5DC437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6182" y="980728"/>
            <a:ext cx="7852411" cy="3600986"/>
          </a:xfrm>
        </p:spPr>
        <p:txBody>
          <a:bodyPr/>
          <a:lstStyle/>
          <a:p>
            <a:pPr lvl="0" algn="just" rtl="0">
              <a:buFontTx/>
              <a:buChar char="-"/>
            </a:pPr>
            <a:r>
              <a:rPr lang="ru-RU" sz="1600" kern="12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БИБЛИОТЕКА ЗАПАХОВ. </a:t>
            </a:r>
            <a:r>
              <a:rPr lang="ru-RU" kern="12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ароматические мешочки вкладываем специи: кардамон, корица, фенхель. </a:t>
            </a:r>
          </a:p>
          <a:p>
            <a:pPr lvl="0" algn="just" rtl="0">
              <a:buFontTx/>
              <a:buChar char="-"/>
            </a:pPr>
            <a:r>
              <a:rPr lang="ru-RU" sz="1600" kern="12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АРОМАБАНОЧКИ</a:t>
            </a:r>
            <a:r>
              <a:rPr lang="ru-RU" kern="12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В баночки с крышками помещаем кусочки того, что издает аромат, и капнуто соответствующее эфирное масло (например, лимон, роза, сосна, мята). Откручиваем крышки, вдыхаем аромат, затем обсуждаем, что там лежит, и закручиваем крышки.</a:t>
            </a:r>
          </a:p>
          <a:p>
            <a:pPr lvl="0" algn="just" rtl="0"/>
            <a:r>
              <a:rPr lang="ru-RU" kern="12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- </a:t>
            </a:r>
            <a:r>
              <a:rPr lang="ru-RU" sz="1600" kern="12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БАНОЧКИ С СЮРПРИЗОМ</a:t>
            </a:r>
            <a:r>
              <a:rPr lang="ru-RU" kern="12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В баночки с крышками помещаем разные пахучие вещества (ванилин, кусочек свежей булки, долька лимона, кусочек подгнившей картофелины, очищенные дольки чеснока, несколько капель лекарства (раствор йода или зеленки), цветок и т.п.). Баночки делим на 2 группы: с приятным и с неприятным запахом. Сначала показываем, как нюхать запах в баночке. После выполнения упражнения выясняем, что можно есть, а что нет. 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7D7D51-8E38-4077-9D62-3AED722FE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161" y="4581714"/>
            <a:ext cx="2655960" cy="199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80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AB6F24-346D-4D55-9849-E8D3B29B5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30" y="1268760"/>
            <a:ext cx="8440657" cy="517166"/>
          </a:xfrm>
          <a:prstGeom prst="rect">
            <a:avLst/>
          </a:prstGeom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714348" y="1844824"/>
            <a:ext cx="764383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Проведение 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специально организованных сенсорных игр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с 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аутичным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ребенком </a:t>
            </a:r>
            <a:r>
              <a:rPr kumimoji="0" lang="ru-RU" sz="2000" b="0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может дать новые прекрасные возможности для установления контакта с ним, </a:t>
            </a:r>
            <a:r>
              <a:rPr kumimoji="0" lang="ru-RU" sz="2000" b="0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создаст эмоционально положительный  </a:t>
            </a:r>
            <a:r>
              <a:rPr kumimoji="0" lang="ru-RU" sz="2000" b="0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настрой.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27308" y="2482496"/>
            <a:ext cx="3417913" cy="4907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614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1B4DD17-1B5E-40E3-A5B2-03B5A1B83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815005"/>
            <a:ext cx="8073128" cy="782394"/>
          </a:xfrm>
        </p:spPr>
        <p:txBody>
          <a:bodyPr/>
          <a:lstStyle/>
          <a:p>
            <a:pPr marR="299085" algn="just">
              <a:lnSpc>
                <a:spcPct val="106000"/>
              </a:lnSpc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9972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C741CD-E1E9-4100-A72B-7B460A459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357430"/>
            <a:ext cx="8565622" cy="8596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2F554E-102E-40F7-A4D5-12D8ABDC1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86124"/>
            <a:ext cx="6357950" cy="2291831"/>
          </a:xfrm>
          <a:prstGeom prst="rect">
            <a:avLst/>
          </a:prstGeom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28596" y="571480"/>
            <a:ext cx="792961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 </a:t>
            </a:r>
            <a:r>
              <a:rPr kumimoji="0" lang="ru-RU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специально организованных сенсорных игр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</a:t>
            </a: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аутичным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ребенком </a:t>
            </a:r>
            <a:r>
              <a:rPr kumimoji="0" lang="ru-RU" sz="2400" b="0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может дать новые прекрасные возможности для установления контакта с ним, </a:t>
            </a:r>
            <a:r>
              <a:rPr kumimoji="0" lang="ru-RU" sz="2400" b="0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создаст эмоционально положительный </a:t>
            </a:r>
            <a:r>
              <a:rPr kumimoji="0" lang="ru-RU" sz="2400" b="0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настрой.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F54CFC-D30F-4A73-98C4-1D6E2DA822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4886" y="3130560"/>
            <a:ext cx="3214711" cy="266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49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D1F89B24-D4DF-4143-B0F1-57C525B39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7668" y="116632"/>
            <a:ext cx="8528664" cy="1200329"/>
          </a:xfrm>
          <a:noFill/>
          <a:ln>
            <a:noFill/>
          </a:ln>
        </p:spPr>
        <p:txBody>
          <a:bodyPr/>
          <a:lstStyle/>
          <a:p>
            <a:pPr lvl="0" algn="l" rtl="0"/>
            <a:endParaRPr lang="ru-RU" sz="2000" kern="1200" dirty="0">
              <a:ln>
                <a:solidFill>
                  <a:srgbClr val="FF0000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lvl="0" algn="l" rtl="0"/>
            <a:r>
              <a:rPr lang="ru-RU" sz="2000" kern="1200" dirty="0">
                <a:ln>
                  <a:solidFill>
                    <a:srgbClr val="FF0000"/>
                  </a:solidFill>
                </a:ln>
                <a:latin typeface="Times New Roman" pitchFamily="18" charset="0"/>
                <a:cs typeface="Times New Roman" pitchFamily="18" charset="0"/>
              </a:rPr>
              <a:t> В ходе проведения сенсорных игр решаются </a:t>
            </a:r>
            <a:r>
              <a:rPr lang="ru-RU" sz="2000" b="1" kern="1200" dirty="0">
                <a:ln>
                  <a:solidFill>
                    <a:srgbClr val="FF0000"/>
                  </a:solidFill>
                </a:ln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2000" b="1" kern="1200" dirty="0" err="1">
                <a:ln>
                  <a:solidFill>
                    <a:srgbClr val="FF0000"/>
                  </a:solidFill>
                </a:ln>
                <a:latin typeface="Times New Roman" pitchFamily="18" charset="0"/>
                <a:cs typeface="Times New Roman" pitchFamily="18" charset="0"/>
              </a:rPr>
              <a:t>здоровьясбережения</a:t>
            </a:r>
            <a:r>
              <a:rPr lang="ru-RU" sz="2000" b="1" kern="1200" dirty="0">
                <a:ln>
                  <a:solidFill>
                    <a:srgbClr val="FF0000"/>
                  </a:solidFill>
                </a:ln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l" rtl="0"/>
            <a:endParaRPr lang="ru-RU" sz="2000" kern="1200" dirty="0">
              <a:ln>
                <a:solidFill>
                  <a:srgbClr val="FF0000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114E04-8A6C-4C44-9ED4-7B2E6CA8A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05" y="1316961"/>
            <a:ext cx="7998389" cy="39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70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4687BD-3474-4851-A454-4035B48289D6}"/>
              </a:ext>
            </a:extLst>
          </p:cNvPr>
          <p:cNvSpPr txBox="1"/>
          <p:nvPr/>
        </p:nvSpPr>
        <p:spPr>
          <a:xfrm>
            <a:off x="357158" y="3214686"/>
            <a:ext cx="82153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Особенности установления социального взаимодействия с ребенком - </a:t>
            </a:r>
            <a:r>
              <a:rPr kumimoji="0" lang="ru-RU" sz="1800" b="0" i="0" u="none" strike="noStrike" kern="0" cap="none" spc="0" normalizeH="0" baseline="0" noProof="0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аутистом</a:t>
            </a:r>
            <a:r>
              <a:rPr kumimoji="0" lang="ru-RU" sz="1800" b="0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1 этап</a:t>
            </a:r>
            <a:r>
              <a:rPr kumimoji="0" lang="ru-RU" sz="1800" b="0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. </a:t>
            </a:r>
            <a:r>
              <a:rPr kumimoji="0" lang="ru-RU" sz="1800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Наблюдение за игрой ребенка; анкетирование родителей, составление сенсорного профиля ребёнка (совместно с родителями)</a:t>
            </a:r>
            <a:r>
              <a:rPr kumimoji="0" lang="en-US" sz="1800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ru-RU" sz="1800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с использованием метода сенсорной интеграции,</a:t>
            </a:r>
            <a:r>
              <a:rPr kumimoji="0" lang="ru-RU" sz="1800" i="0" u="none" strike="noStrike" kern="0" cap="none" spc="0" normalizeH="0" noProof="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составление сенсорной диеты.</a:t>
            </a:r>
            <a:endParaRPr kumimoji="0" lang="ru-RU" sz="1800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2 этап</a:t>
            </a:r>
            <a:r>
              <a:rPr kumimoji="0" lang="ru-RU" sz="1800" b="0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. Организация взаимодействия с ребенком внутри стереотипной игры, направленная на завоевание доверия.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3 этап</a:t>
            </a:r>
            <a:r>
              <a:rPr kumimoji="0" lang="ru-RU" sz="1800" b="0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. Включение ребенка в сенсорную игру.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357158" y="642918"/>
            <a:ext cx="814393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Сенсорные игры можно разделить на две подгруппы: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гры на </a:t>
            </a: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познание и закрепление свойств окружающих предметов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направленные на развитие тактильных ощущений, зрительного и слухового восприятия, обоняния, вкусовых ощущений.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гры, направленные на </a:t>
            </a: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познание себя, своих мышечных ощущений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осознание себя в окружающем пространстве, то есть на кинетическое и кинестетическое развитие (игры динамического и статического характера, связанные с движением и удержанием позы, определением своего местоположения).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286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A8AE065-5CFA-4157-84E2-718DB5A135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32" t="7623" r="15768" b="16144"/>
          <a:stretch>
            <a:fillRect/>
          </a:stretch>
        </p:blipFill>
        <p:spPr>
          <a:xfrm>
            <a:off x="6429388" y="1571612"/>
            <a:ext cx="2571768" cy="248880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E77F3-65D3-4562-91B2-16829214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76" y="214290"/>
            <a:ext cx="6869379" cy="307777"/>
          </a:xfrm>
        </p:spPr>
        <p:txBody>
          <a:bodyPr/>
          <a:lstStyle/>
          <a:p>
            <a:pPr algn="ctr"/>
            <a:r>
              <a:rPr lang="ru-RU" sz="2000" u="none" dirty="0">
                <a:solidFill>
                  <a:srgbClr val="FF0000"/>
                </a:solidFill>
              </a:rPr>
              <a:t>Игры на развитие тактильных восприятий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26D0CD3-922A-4A01-84B6-A4E1E4B764D1}"/>
              </a:ext>
            </a:extLst>
          </p:cNvPr>
          <p:cNvSpPr/>
          <p:nvPr/>
        </p:nvSpPr>
        <p:spPr>
          <a:xfrm>
            <a:off x="285720" y="571480"/>
            <a:ext cx="6336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Тактильная система обеспечивает нас ощущениями от прикосновений. Прикосновения являются значимым компонентом социального развития. Они помогают нам оценить окружающую среду, в которой мы находимся, и помогают нам соответственно реагировать.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059AE2-4927-4B22-8C42-0AB089D420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4286256"/>
            <a:ext cx="3286148" cy="24646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415EF0-3857-4BBF-974D-0FF44BF50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76" y="4786322"/>
            <a:ext cx="928694" cy="7193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B07971-7F6A-4A85-985B-E4C2B75A8F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51" t="9414" r="10551" b="15271"/>
          <a:stretch>
            <a:fillRect/>
          </a:stretch>
        </p:blipFill>
        <p:spPr>
          <a:xfrm>
            <a:off x="2071670" y="1571612"/>
            <a:ext cx="3203548" cy="25003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067C423-969D-410A-8A2F-80FC8DEEDA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27" t="7829" r="11413" b="13878"/>
          <a:stretch>
            <a:fillRect/>
          </a:stretch>
        </p:blipFill>
        <p:spPr>
          <a:xfrm>
            <a:off x="4572000" y="4286256"/>
            <a:ext cx="3400413" cy="242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55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84A47F-22C5-49BE-9681-A5CD1A5C2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42852"/>
            <a:ext cx="3155509" cy="27397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E60236-FD85-47A6-9CC6-BDCEF8F8B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24" t="3092" r="18264" b="13421"/>
          <a:stretch/>
        </p:blipFill>
        <p:spPr>
          <a:xfrm>
            <a:off x="5500694" y="214290"/>
            <a:ext cx="3219271" cy="27162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1D24DC-7FD2-43A8-8D2C-F2CEE982DF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65" t="6211" r="9840" b="13306"/>
          <a:stretch/>
        </p:blipFill>
        <p:spPr>
          <a:xfrm>
            <a:off x="5500694" y="4000504"/>
            <a:ext cx="3348373" cy="2592289"/>
          </a:xfrm>
          <a:prstGeom prst="rect">
            <a:avLst/>
          </a:prstGeom>
        </p:spPr>
      </p:pic>
      <p:sp>
        <p:nvSpPr>
          <p:cNvPr id="10" name="Улыбающееся лицо 9">
            <a:extLst>
              <a:ext uri="{FF2B5EF4-FFF2-40B4-BE49-F238E27FC236}">
                <a16:creationId xmlns:a16="http://schemas.microsoft.com/office/drawing/2014/main" id="{0E195AF1-A590-408A-8743-89C4B5257611}"/>
              </a:ext>
            </a:extLst>
          </p:cNvPr>
          <p:cNvSpPr/>
          <p:nvPr/>
        </p:nvSpPr>
        <p:spPr>
          <a:xfrm>
            <a:off x="1857356" y="357166"/>
            <a:ext cx="698376" cy="61831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Улыбающееся лицо 1">
            <a:extLst>
              <a:ext uri="{FF2B5EF4-FFF2-40B4-BE49-F238E27FC236}">
                <a16:creationId xmlns:a16="http://schemas.microsoft.com/office/drawing/2014/main" id="{91151FAC-B876-4926-84AF-EE4AFDB739BD}"/>
              </a:ext>
            </a:extLst>
          </p:cNvPr>
          <p:cNvSpPr/>
          <p:nvPr/>
        </p:nvSpPr>
        <p:spPr>
          <a:xfrm>
            <a:off x="5929322" y="428604"/>
            <a:ext cx="793262" cy="64807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540229-C833-43ED-A41F-7D16581C45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30" t="7609" r="13280" b="16301"/>
          <a:stretch>
            <a:fillRect/>
          </a:stretch>
        </p:blipFill>
        <p:spPr>
          <a:xfrm>
            <a:off x="285720" y="4071942"/>
            <a:ext cx="3250429" cy="25003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A115FEF-6142-448D-83B6-653C8E40DD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086" t="5218" r="12602" b="16510"/>
          <a:stretch>
            <a:fillRect/>
          </a:stretch>
        </p:blipFill>
        <p:spPr>
          <a:xfrm>
            <a:off x="3071802" y="2214554"/>
            <a:ext cx="2786082" cy="245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45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F54CFC-D30F-4A73-98C4-1D6E2DA82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6459" y="1420849"/>
            <a:ext cx="4112250" cy="3413644"/>
          </a:xfrm>
          <a:prstGeom prst="rect">
            <a:avLst/>
          </a:prstGeom>
        </p:spPr>
      </p:pic>
      <p:pic>
        <p:nvPicPr>
          <p:cNvPr id="8194" name="Picture 2" descr="C:\Users\User\Desktop\20211207_1109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42853"/>
            <a:ext cx="4095777" cy="3071834"/>
          </a:xfrm>
          <a:prstGeom prst="rect">
            <a:avLst/>
          </a:prstGeom>
          <a:noFill/>
        </p:spPr>
      </p:pic>
      <p:pic>
        <p:nvPicPr>
          <p:cNvPr id="8195" name="Picture 3" descr="C:\Users\User\Desktop\20211130_1038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643314"/>
            <a:ext cx="4000494" cy="3000371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E9DC10-EC61-4930-8035-01C5C1083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1556792"/>
            <a:ext cx="816935" cy="9361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7C837B-B762-4431-8AA3-F0FC9DDA66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136" y="619160"/>
            <a:ext cx="816935" cy="9388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8C924F-24AE-47D3-90BA-AD0024363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9201" y="4244931"/>
            <a:ext cx="816935" cy="9388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A402FA-90F2-4D0D-89A6-66324EF272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48" t="6400" r="10011" b="13593"/>
          <a:stretch>
            <a:fillRect/>
          </a:stretch>
        </p:blipFill>
        <p:spPr>
          <a:xfrm>
            <a:off x="428596" y="3500438"/>
            <a:ext cx="3203886" cy="285752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418788-EA4B-4C91-8FD7-5658C93CF99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4545" r="23295"/>
          <a:stretch>
            <a:fillRect/>
          </a:stretch>
        </p:blipFill>
        <p:spPr>
          <a:xfrm>
            <a:off x="5072066" y="3429000"/>
            <a:ext cx="3214710" cy="30003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45E8AF-AF11-4892-BF6D-541518281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142852"/>
            <a:ext cx="3071834" cy="32373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4F617B-EC64-4480-84C9-7B0ECA253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066" y="214290"/>
            <a:ext cx="3214710" cy="30424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C0FA2B-ED5F-4C27-A420-5B8DCA937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050" y="500042"/>
            <a:ext cx="816935" cy="9388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6301AD-C2A5-46E1-B703-C97F377B0D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224" y="3717032"/>
            <a:ext cx="816935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40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57B0BB-76C2-4432-A49C-1CC740DB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47015"/>
            <a:ext cx="8640960" cy="307777"/>
          </a:xfrm>
        </p:spPr>
        <p:txBody>
          <a:bodyPr/>
          <a:lstStyle/>
          <a:p>
            <a:r>
              <a:rPr lang="ru-RU" sz="2000" u="none" dirty="0">
                <a:solidFill>
                  <a:srgbClr val="FF0000"/>
                </a:solidFill>
              </a:rPr>
              <a:t>2. Игры на развитие аудиальной  системы (игры со звуками)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3B7706-8836-4263-AE63-78E08B062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64" r="19231"/>
          <a:stretch/>
        </p:blipFill>
        <p:spPr>
          <a:xfrm>
            <a:off x="5715008" y="571480"/>
            <a:ext cx="3078108" cy="263060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754025A-1B16-4DF6-B708-14853B662FE3}"/>
              </a:ext>
            </a:extLst>
          </p:cNvPr>
          <p:cNvSpPr/>
          <p:nvPr/>
        </p:nvSpPr>
        <p:spPr>
          <a:xfrm>
            <a:off x="467544" y="743161"/>
            <a:ext cx="5472608" cy="2787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675"/>
              </a:spcAft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 на различение звуков окружающей среды, звуки природы (гром, стук, звон, гудение, жужжание, пение птиц) и музыкальных звуков, музыкальных инструментов; </a:t>
            </a:r>
          </a:p>
          <a:p>
            <a:pPr marL="285750" lvl="0" indent="-285750">
              <a:spcAft>
                <a:spcPts val="675"/>
              </a:spcAft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определяем источники звука;</a:t>
            </a:r>
          </a:p>
          <a:p>
            <a:pPr marL="285750" lvl="0" indent="-285750">
              <a:spcAft>
                <a:spcPts val="675"/>
              </a:spcAft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различаем речевые и неречевые звуки; </a:t>
            </a:r>
          </a:p>
          <a:p>
            <a:pPr marL="285750" lvl="0" indent="-285750">
              <a:spcAft>
                <a:spcPts val="675"/>
              </a:spcAft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игры на подражание неречевым и речевым звукам;</a:t>
            </a:r>
          </a:p>
          <a:p>
            <a:pPr marL="285750" lvl="0" indent="-285750">
              <a:spcAft>
                <a:spcPts val="675"/>
              </a:spcAft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 с ритмами;</a:t>
            </a:r>
          </a:p>
          <a:p>
            <a:pPr marL="285750" lvl="0" indent="-285750">
              <a:spcAft>
                <a:spcPts val="675"/>
              </a:spcAft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слушание </a:t>
            </a:r>
            <a:r>
              <a:rPr lang="ru-RU" sz="16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аудиосказок</a:t>
            </a:r>
            <a:r>
              <a:rPr lang="ru-RU" sz="1600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т.д.</a:t>
            </a:r>
          </a:p>
        </p:txBody>
      </p:sp>
      <p:sp>
        <p:nvSpPr>
          <p:cNvPr id="8" name="Улыбающееся лицо 7">
            <a:extLst>
              <a:ext uri="{FF2B5EF4-FFF2-40B4-BE49-F238E27FC236}">
                <a16:creationId xmlns:a16="http://schemas.microsoft.com/office/drawing/2014/main" id="{75DB3793-FD80-439C-9578-DE1DAC7FA6DE}"/>
              </a:ext>
            </a:extLst>
          </p:cNvPr>
          <p:cNvSpPr/>
          <p:nvPr/>
        </p:nvSpPr>
        <p:spPr>
          <a:xfrm>
            <a:off x="6858016" y="1142984"/>
            <a:ext cx="571504" cy="54684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448F8D-9E80-474C-930E-E2A77521B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3714752"/>
            <a:ext cx="3429784" cy="25723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080EDF-D0F5-43AD-9489-0744E7870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4286256"/>
            <a:ext cx="512780" cy="5000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EDED2AC-7D65-446A-999D-E253320BE6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81" y="3714752"/>
            <a:ext cx="3416071" cy="25620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1CA8C8-CCDE-41FC-B9C8-FC6B93182D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8082" y="3500438"/>
            <a:ext cx="1603304" cy="15001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AE0530-9CD8-4F49-8AF4-EEB2D48FB4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9532" y="3622621"/>
            <a:ext cx="816935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19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399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1204</TotalTime>
  <Words>626</Words>
  <Application>Microsoft Office PowerPoint</Application>
  <PresentationFormat>Экран (4:3)</PresentationFormat>
  <Paragraphs>44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Bookman Old Style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Игры на развитие тактильных восприятий</vt:lpstr>
      <vt:lpstr>Презентация PowerPoint</vt:lpstr>
      <vt:lpstr>Презентация PowerPoint</vt:lpstr>
      <vt:lpstr>Презентация PowerPoint</vt:lpstr>
      <vt:lpstr>2. Игры на развитие аудиальной  системы (игры со звуками) </vt:lpstr>
      <vt:lpstr>3.  Игры на развитие вестибулярной системы </vt:lpstr>
      <vt:lpstr>Презентация PowerPoint</vt:lpstr>
      <vt:lpstr>5.  Игры на развитие зрительного восприятия</vt:lpstr>
      <vt:lpstr>Презентация PowerPoint</vt:lpstr>
      <vt:lpstr>4.  Игры на восприятие особых свойств предметов (запах, вкус)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Elena</cp:lastModifiedBy>
  <cp:revision>98</cp:revision>
  <dcterms:created xsi:type="dcterms:W3CDTF">2021-11-19T18:04:20Z</dcterms:created>
  <dcterms:modified xsi:type="dcterms:W3CDTF">2023-05-06T15:23:38Z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2021-03-25T00:00:00Z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2021-11-19T00:00:00Z</vt:filetime>
  </property>
</Properties>
</file>