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87" r:id="rId3"/>
    <p:sldId id="277" r:id="rId4"/>
    <p:sldId id="281" r:id="rId5"/>
    <p:sldId id="289" r:id="rId6"/>
    <p:sldId id="282" r:id="rId7"/>
    <p:sldId id="285" r:id="rId8"/>
    <p:sldId id="283" r:id="rId9"/>
    <p:sldId id="288" r:id="rId10"/>
    <p:sldId id="284" r:id="rId11"/>
    <p:sldId id="286" r:id="rId12"/>
    <p:sldId id="25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7" autoAdjust="0"/>
    <p:restoredTop sz="86377" autoAdjust="0"/>
  </p:normalViewPr>
  <p:slideViewPr>
    <p:cSldViewPr>
      <p:cViewPr varScale="1">
        <p:scale>
          <a:sx n="99" d="100"/>
          <a:sy n="99" d="100"/>
        </p:scale>
        <p:origin x="154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3AACC-C9BA-4862-AB2F-F1ED29070880}" type="datetimeFigureOut">
              <a:rPr lang="ru-RU" smtClean="0"/>
              <a:pPr/>
              <a:t>06.05.2023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14A76-927B-45A6-810A-90A58388E8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002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14A76-927B-45A6-810A-90A58388E8F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019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428605"/>
            <a:ext cx="7386662" cy="1071569"/>
          </a:xfrm>
        </p:spPr>
        <p:txBody>
          <a:bodyPr>
            <a:normAutofit fontScale="90000"/>
          </a:bodyPr>
          <a:lstStyle/>
          <a:p>
            <a:br>
              <a:rPr lang="ru-RU" sz="2200" dirty="0"/>
            </a:br>
            <a:r>
              <a:rPr lang="ru-RU" sz="1800" dirty="0"/>
              <a:t>Муниципальное бюджетное дошкольное образовательное учреждение</a:t>
            </a:r>
            <a:br>
              <a:rPr lang="ru-RU" sz="1800" dirty="0"/>
            </a:br>
            <a:r>
              <a:rPr lang="ru-RU" sz="1800" dirty="0"/>
              <a:t>(МБДОУ «Детский сад № 9 «Одуванчик»)</a:t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514" y="1988840"/>
            <a:ext cx="7935686" cy="3312368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«Использование «Практик с доказанной эффективностью в работе 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учителя-дефектолога»</a:t>
            </a:r>
          </a:p>
          <a:p>
            <a:pPr algn="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Учитель-дефектолог Афанасьева Е.А.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7BF853-8788-4819-B1C7-2AEAF8E11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Предоставляем</a:t>
            </a:r>
            <a:r>
              <a:rPr lang="ru-RU" sz="2800" b="1" spc="-5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время</a:t>
            </a:r>
            <a:r>
              <a:rPr lang="ru-RU" sz="2800" b="1" spc="-4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2800" b="1" spc="-5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обработку</a:t>
            </a:r>
            <a:r>
              <a:rPr lang="ru-RU" sz="2800" b="1" spc="-4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информации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E7B7FA-A993-4F1F-9AAF-B930B8E73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4525963"/>
          </a:xfrm>
        </p:spPr>
        <p:txBody>
          <a:bodyPr>
            <a:normAutofit/>
          </a:bodyPr>
          <a:lstStyle/>
          <a:p>
            <a:pPr marR="195580" lvl="0" algn="just" defTabSz="685800">
              <a:lnSpc>
                <a:spcPct val="115000"/>
              </a:lnSpc>
              <a:spcBef>
                <a:spcPts val="60"/>
              </a:spcBef>
              <a:buSzPts val="1200"/>
              <a:buFont typeface="Times New Roman" panose="02020603050405020304" pitchFamily="18" charset="0"/>
              <a:buChar char="•"/>
            </a:pP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195580" lvl="0" indent="0" algn="just" defTabSz="685800">
              <a:lnSpc>
                <a:spcPct val="115000"/>
              </a:lnSpc>
              <a:spcBef>
                <a:spcPts val="60"/>
              </a:spcBef>
              <a:buSzPts val="1200"/>
              <a:buNone/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195580" lvl="0" indent="-171450" algn="just" defTabSz="685800">
              <a:lnSpc>
                <a:spcPct val="115000"/>
              </a:lnSpc>
              <a:spcBef>
                <a:spcPts val="5"/>
              </a:spcBef>
            </a:pPr>
            <a:r>
              <a:rPr lang="ru-RU" sz="1600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Некоторым</a:t>
            </a:r>
            <a:r>
              <a:rPr lang="ru-RU" sz="1600" spc="-7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детям</a:t>
            </a:r>
            <a:r>
              <a:rPr lang="ru-RU" sz="1600" spc="-7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spc="-7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аутизмом</a:t>
            </a:r>
            <a:r>
              <a:rPr lang="ru-RU" sz="1600" spc="-7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может</a:t>
            </a:r>
            <a:r>
              <a:rPr lang="ru-RU" sz="1600" spc="-7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требоваться</a:t>
            </a:r>
            <a:r>
              <a:rPr lang="ru-RU" sz="1600" spc="-6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больше</a:t>
            </a:r>
            <a:r>
              <a:rPr lang="ru-RU" sz="1600" spc="-7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времени</a:t>
            </a:r>
            <a:r>
              <a:rPr lang="ru-RU" sz="1600" spc="-7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1600" spc="-7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обработку</a:t>
            </a:r>
            <a:r>
              <a:rPr lang="ru-RU" sz="1600" spc="-7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</a:t>
            </a:r>
            <a:r>
              <a:rPr lang="ru-RU" sz="1600" spc="-1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мации,</a:t>
            </a:r>
            <a:r>
              <a:rPr lang="ru-RU" sz="1600" spc="-6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1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1600" spc="-6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1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то,</a:t>
            </a:r>
            <a:r>
              <a:rPr lang="ru-RU" sz="1600" spc="-6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1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чтобы</a:t>
            </a:r>
            <a:r>
              <a:rPr lang="ru-RU" sz="1600" spc="-6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1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услышать</a:t>
            </a:r>
            <a:r>
              <a:rPr lang="ru-RU" sz="1600" spc="-6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1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нас,</a:t>
            </a:r>
            <a:r>
              <a:rPr lang="ru-RU" sz="1600" spc="-6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понять</a:t>
            </a:r>
            <a:r>
              <a:rPr lang="ru-RU" sz="1600" spc="-6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сказанное,</a:t>
            </a:r>
            <a:r>
              <a:rPr lang="ru-RU" sz="1600" spc="-6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найти</a:t>
            </a:r>
            <a:r>
              <a:rPr lang="ru-RU" sz="1600" spc="-6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 spc="-6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дать</a:t>
            </a:r>
            <a:r>
              <a:rPr lang="ru-RU" sz="1600" spc="-6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подходящий</a:t>
            </a:r>
            <a:r>
              <a:rPr lang="ru-RU" sz="1600" spc="-6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ответ.</a:t>
            </a:r>
            <a:r>
              <a:rPr lang="ru-RU" sz="1600" spc="-6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Предо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ставлять</a:t>
            </a:r>
            <a:r>
              <a:rPr lang="ru-RU" sz="1600" spc="-4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такому</a:t>
            </a:r>
            <a:r>
              <a:rPr lang="ru-RU" sz="1600" spc="-4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ребенку</a:t>
            </a:r>
            <a:r>
              <a:rPr lang="ru-RU" sz="1600" spc="-4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время</a:t>
            </a:r>
            <a:r>
              <a:rPr lang="ru-RU" sz="1600" spc="-4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1600" spc="-4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весь</a:t>
            </a:r>
            <a:r>
              <a:rPr lang="ru-RU" sz="1600" spc="-4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этот</a:t>
            </a:r>
            <a:r>
              <a:rPr lang="ru-RU" sz="1600" spc="-4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процесс</a:t>
            </a:r>
            <a:r>
              <a:rPr lang="ru-RU" sz="1600" spc="-4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критически</a:t>
            </a:r>
            <a:r>
              <a:rPr lang="ru-RU" sz="1600" spc="-4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важно</a:t>
            </a:r>
            <a:r>
              <a:rPr lang="ru-RU" sz="1600" spc="-4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ru-RU" sz="1600" spc="-4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его</a:t>
            </a:r>
            <a:r>
              <a:rPr lang="ru-RU" sz="1600" spc="-4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успешности,</a:t>
            </a:r>
            <a:r>
              <a:rPr lang="ru-RU" sz="1600" spc="-29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1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самостоятельности и поддержания его </a:t>
            </a:r>
            <a:r>
              <a:rPr lang="ru-RU" sz="1600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социальной активности. Иногда потребуется вводить</a:t>
            </a:r>
            <a:r>
              <a:rPr lang="ru-RU" sz="1600" spc="-28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дополнительное время на ожидание ответа: например, нужно посчитать про себя до 10–20</a:t>
            </a:r>
            <a:r>
              <a:rPr lang="ru-RU" sz="1600" spc="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секунд (в зависимости от потребностей ребенка) после выданной инструкции или обращения к</a:t>
            </a:r>
            <a:r>
              <a:rPr lang="ru-RU" sz="1600" spc="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ребенку, чтобы дождаться реакции. Если ребенок никак не отреагировал или начал ошибаться,</a:t>
            </a:r>
            <a:r>
              <a:rPr lang="ru-RU" sz="1600" spc="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можно</a:t>
            </a:r>
            <a:r>
              <a:rPr lang="ru-RU" sz="1600" spc="-5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повторить</a:t>
            </a:r>
            <a:r>
              <a:rPr lang="ru-RU" sz="1600" spc="-5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инструкцию</a:t>
            </a:r>
            <a:r>
              <a:rPr lang="ru-RU" sz="1600" spc="-5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 spc="-5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сразу</a:t>
            </a:r>
            <a:r>
              <a:rPr lang="ru-RU" sz="1600" spc="-5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предоставить</a:t>
            </a:r>
            <a:r>
              <a:rPr lang="ru-RU" sz="1600" spc="-5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необходимую</a:t>
            </a:r>
            <a:r>
              <a:rPr lang="ru-RU" sz="1600" spc="-5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поддержку.</a:t>
            </a:r>
          </a:p>
          <a:p>
            <a:endParaRPr lang="en-US" dirty="0"/>
          </a:p>
          <a:p>
            <a:endParaRPr lang="en-US" dirty="0"/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9BCCB45-3371-4F26-9235-203F6ED7DA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94124"/>
            <a:ext cx="3837112" cy="287783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115A180-64DB-4783-A1F7-E28B4302E2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961" y="3730171"/>
            <a:ext cx="3922383" cy="294178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D8BADC8-7540-45E1-A249-613388879B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4077072"/>
            <a:ext cx="938865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266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DE086E-A277-4A1A-AA5B-0C9A4F816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Подкрепление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13AF47-2D95-4645-B88C-FE3D5C57E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marR="195580" lvl="0" indent="0" algn="just">
              <a:lnSpc>
                <a:spcPct val="115000"/>
              </a:lnSpc>
              <a:spcBef>
                <a:spcPts val="5"/>
              </a:spcBef>
              <a:buNone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Оценка мотивации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это то, с чего нужно начинать процесс обучения ребенка. </a:t>
            </a:r>
            <a:endParaRPr lang="ru-RU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195580" lvl="0" indent="0" algn="just">
              <a:lnSpc>
                <a:spcPct val="115000"/>
              </a:lnSpc>
              <a:spcBef>
                <a:spcPts val="5"/>
              </a:spcBef>
              <a:buNone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Какие бы методы (или сочетания методов) мы ни использовали во взаимодействии с</a:t>
            </a:r>
            <a:r>
              <a:rPr lang="ru-RU" sz="1400" spc="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ребенком, важно помнить, что они – только хорошо проложенная дорога. У ребенка еще</a:t>
            </a:r>
            <a:r>
              <a:rPr lang="ru-RU" sz="1400" spc="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должно</a:t>
            </a:r>
            <a:r>
              <a:rPr lang="ru-RU" sz="1400" spc="-7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быть</a:t>
            </a:r>
            <a:r>
              <a:rPr lang="ru-RU" sz="1400" spc="-7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желание</a:t>
            </a:r>
            <a:r>
              <a:rPr lang="ru-RU" sz="1400" spc="-7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пойти</a:t>
            </a:r>
            <a:r>
              <a:rPr lang="ru-RU" sz="1400" spc="-7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1400" spc="-6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ней.</a:t>
            </a:r>
            <a:r>
              <a:rPr lang="ru-RU" sz="1400" spc="-7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Мало</a:t>
            </a:r>
            <a:r>
              <a:rPr lang="ru-RU" sz="1400" spc="-7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кого</a:t>
            </a:r>
            <a:r>
              <a:rPr lang="ru-RU" sz="1400" spc="-7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мотивирует</a:t>
            </a:r>
            <a:r>
              <a:rPr lang="ru-RU" sz="1400" spc="-7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</a:t>
            </a:r>
            <a:r>
              <a:rPr lang="ru-RU" sz="1400" spc="-6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1400" spc="-7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себе</a:t>
            </a:r>
            <a:r>
              <a:rPr lang="ru-RU" sz="1400" spc="-7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преодоление</a:t>
            </a:r>
            <a:r>
              <a:rPr lang="ru-RU" sz="1400" spc="-7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пути</a:t>
            </a:r>
            <a:r>
              <a:rPr lang="ru-RU" sz="1400" spc="-7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400" spc="-28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будь</a:t>
            </a:r>
            <a:r>
              <a:rPr lang="ru-RU" sz="1400" spc="-2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r>
              <a:rPr lang="ru-RU" sz="1400" spc="-1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ребенок</a:t>
            </a:r>
            <a:r>
              <a:rPr lang="ru-RU" sz="1400" spc="-1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ru-RU" sz="1400" spc="-1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взрослый,</a:t>
            </a:r>
            <a:r>
              <a:rPr lang="ru-RU" sz="1400" spc="-1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spc="-1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нарушениями</a:t>
            </a:r>
            <a:r>
              <a:rPr lang="ru-RU" sz="1400" spc="-2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r>
              <a:rPr lang="ru-RU" sz="1400" spc="-1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ru-RU" sz="1400" spc="-1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без.</a:t>
            </a:r>
            <a:r>
              <a:rPr lang="ru-RU" sz="1400" spc="-1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Мотивирует,</a:t>
            </a:r>
            <a:r>
              <a:rPr lang="ru-RU" sz="1400" spc="-1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ru-RU" sz="1400" spc="-1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правило,</a:t>
            </a:r>
            <a:r>
              <a:rPr lang="ru-RU" sz="1400" spc="-29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то,</a:t>
            </a:r>
            <a:r>
              <a:rPr lang="ru-RU" sz="1400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ru-RU" sz="1400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находится</a:t>
            </a:r>
            <a:r>
              <a:rPr lang="ru-RU" sz="1400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конце</a:t>
            </a:r>
            <a:r>
              <a:rPr lang="ru-RU" sz="1400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пути.</a:t>
            </a:r>
            <a:endParaRPr lang="ru-RU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195580" lvl="0" indent="0" algn="just">
              <a:lnSpc>
                <a:spcPct val="115000"/>
              </a:lnSpc>
              <a:spcBef>
                <a:spcPts val="460"/>
              </a:spcBef>
              <a:buNone/>
            </a:pPr>
            <a:r>
              <a:rPr lang="ru-RU" sz="1400" spc="-1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sz="1400" spc="-4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тоже</a:t>
            </a:r>
            <a:r>
              <a:rPr lang="ru-RU" sz="1400" spc="-4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может</a:t>
            </a:r>
            <a:r>
              <a:rPr lang="ru-RU" sz="1400" spc="-4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мотивировать</a:t>
            </a:r>
            <a:r>
              <a:rPr lang="ru-RU" sz="1400" spc="-4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совершенно</a:t>
            </a:r>
            <a:r>
              <a:rPr lang="ru-RU" sz="1400" spc="-4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разное:</a:t>
            </a:r>
            <a:r>
              <a:rPr lang="ru-RU" sz="1400" spc="-4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лакомства,</a:t>
            </a:r>
            <a:r>
              <a:rPr lang="ru-RU" sz="1400" spc="-4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игрушки,</a:t>
            </a:r>
            <a:r>
              <a:rPr lang="ru-RU" sz="1400" spc="-4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активности,</a:t>
            </a:r>
            <a:r>
              <a:rPr lang="ru-RU" sz="1400" spc="-29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тактильные</a:t>
            </a:r>
            <a:r>
              <a:rPr lang="ru-RU" sz="1400" spc="-6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ощущения.</a:t>
            </a:r>
            <a:r>
              <a:rPr lang="ru-RU" sz="1400" spc="-6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C433267-CE23-4149-9417-15EFEFAF4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3284983"/>
            <a:ext cx="3960440" cy="273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285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15362" name="Picture 2" descr="C:\Users\Логопед\Downloads\IMG202302141339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6593" b="12055"/>
          <a:stretch>
            <a:fillRect/>
          </a:stretch>
        </p:blipFill>
        <p:spPr bwMode="auto">
          <a:xfrm>
            <a:off x="785786" y="2285991"/>
            <a:ext cx="3000396" cy="3308129"/>
          </a:xfrm>
          <a:prstGeom prst="rect">
            <a:avLst/>
          </a:prstGeom>
          <a:noFill/>
        </p:spPr>
      </p:pic>
      <p:pic>
        <p:nvPicPr>
          <p:cNvPr id="15363" name="Picture 3" descr="C:\Users\Логопед\Downloads\14-02-2023_11-39-27 (1)\IMG20230214133813.jpg"/>
          <p:cNvPicPr>
            <a:picLocks noChangeAspect="1" noChangeArrowheads="1"/>
          </p:cNvPicPr>
          <p:nvPr/>
        </p:nvPicPr>
        <p:blipFill>
          <a:blip r:embed="rId3" cstate="print"/>
          <a:srcRect t="20000" b="22000"/>
          <a:stretch>
            <a:fillRect/>
          </a:stretch>
        </p:blipFill>
        <p:spPr bwMode="auto">
          <a:xfrm>
            <a:off x="4714876" y="2500306"/>
            <a:ext cx="3286148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B4D4306-8F31-470B-AF6B-AF342DA6E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60648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lvl="0" algn="just">
              <a:buNone/>
            </a:pPr>
            <a:r>
              <a:rPr lang="ru-RU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ХМАО - Югре реализуется проект «Формирование службы ранней помощи для детей с расстройством аутистического спектра в Уральском федеральном округе».</a:t>
            </a:r>
          </a:p>
          <a:p>
            <a:pPr lvl="0" algn="just">
              <a:buNone/>
            </a:pPr>
            <a:r>
              <a:rPr lang="ru-RU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Автономная некоммерческая организация помощи детям «Звездный дождь» города Челябинска реализует проект в рамках гранта Президента Российской Федерации. </a:t>
            </a:r>
          </a:p>
          <a:p>
            <a:pPr lvl="0" algn="just">
              <a:buNone/>
            </a:pPr>
            <a:endParaRPr lang="ru-RU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r>
              <a:rPr lang="ru-RU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17 и 18 </a:t>
            </a:r>
            <a:r>
              <a:rPr lang="ru-RU" sz="3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октября 2022 года </a:t>
            </a:r>
            <a:br>
              <a:rPr lang="ru-RU" sz="3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стартовал первый этап проекта.</a:t>
            </a:r>
            <a:endParaRPr lang="ru-RU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70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6EC972-AB5F-4A1A-9796-605C5A860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Практики с доказанной эффективностью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81ED85-5576-4765-82D1-B74B1064E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245" y="1052736"/>
            <a:ext cx="8229601" cy="5616624"/>
          </a:xfrm>
        </p:spPr>
        <p:txBody>
          <a:bodyPr>
            <a:normAutofit lnSpcReduction="10000"/>
          </a:bodyPr>
          <a:lstStyle/>
          <a:p>
            <a:pPr marL="0" lvl="0" indent="27051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Почему практики с доказанной эффективностью?</a:t>
            </a: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Во-первых, их безопасность и эффективность в работе с детьми подтверждена исследованиями, </a:t>
            </a:r>
          </a:p>
          <a:p>
            <a:pPr lvl="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во-вторых, они учитывают сильные стороны детей и тем самым экономят время и помогают быстрее получить результат. 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Самое сложное и самое первое с чего нужно начинать – это работа с нежелательным поведением ребенка.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27051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Чтобы сделать процесс обучения более успешным и позитивным для ребенка, увеличить</a:t>
            </a:r>
            <a:r>
              <a:rPr lang="ru-RU" sz="1800" spc="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1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его</a:t>
            </a:r>
            <a:r>
              <a:rPr lang="ru-RU" sz="1800" spc="-6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1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вовлеченность,</a:t>
            </a:r>
            <a:r>
              <a:rPr lang="ru-RU" sz="1800" spc="-6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1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возможность</a:t>
            </a:r>
            <a:r>
              <a:rPr lang="ru-RU" sz="1800" spc="-6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1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получить</a:t>
            </a:r>
            <a:r>
              <a:rPr lang="ru-RU" sz="1800" spc="-6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1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вознаграждение,</a:t>
            </a:r>
            <a:r>
              <a:rPr lang="ru-RU" sz="1800" spc="-6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800" spc="-6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впоследствии</a:t>
            </a:r>
            <a:r>
              <a:rPr lang="ru-RU" sz="1800" spc="-6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800" spc="-6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повысить</a:t>
            </a:r>
            <a:r>
              <a:rPr lang="ru-RU" sz="1800" spc="-6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стоятельность</a:t>
            </a:r>
            <a:r>
              <a:rPr lang="ru-RU" sz="1800" spc="-3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800" spc="-3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желание</a:t>
            </a:r>
            <a:r>
              <a:rPr lang="ru-RU" sz="1800" spc="-3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продолжать</a:t>
            </a:r>
            <a:r>
              <a:rPr lang="ru-RU" sz="1800" spc="-3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учиться,</a:t>
            </a:r>
            <a:r>
              <a:rPr lang="ru-RU" sz="1800" spc="-3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используются</a:t>
            </a:r>
            <a:r>
              <a:rPr lang="ru-RU" sz="1800" spc="7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подсказки:</a:t>
            </a:r>
          </a:p>
          <a:p>
            <a:pPr lvl="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ru-RU" sz="18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Вербальные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Стимульные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436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830C70-0506-403B-A435-370974600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Структурирование пространства.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CC16B8-F3CC-4714-B37A-F6C0A257D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166019"/>
            <a:ext cx="7931224" cy="2046958"/>
          </a:xfrm>
        </p:spPr>
        <p:txBody>
          <a:bodyPr/>
          <a:lstStyle/>
          <a:p>
            <a:pPr marL="171450" marR="185420" lvl="0" indent="-171450" algn="just" defTabSz="685800">
              <a:lnSpc>
                <a:spcPct val="115000"/>
              </a:lnSpc>
              <a:spcBef>
                <a:spcPts val="750"/>
              </a:spcBef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Структурирование среды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адаптация пространства с учетом потребностей детей и</a:t>
            </a:r>
            <a:r>
              <a:rPr lang="ru-RU" sz="1800" spc="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функционального использования этого пространства таким образом, что сама организация</a:t>
            </a:r>
            <a:r>
              <a:rPr lang="ru-RU" sz="1800" spc="-28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среды</a:t>
            </a:r>
            <a:r>
              <a:rPr lang="ru-RU" sz="1800" spc="-5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(зонирование</a:t>
            </a:r>
            <a:r>
              <a:rPr lang="ru-RU" sz="1800" spc="-5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помещения,</a:t>
            </a:r>
            <a:r>
              <a:rPr lang="ru-RU" sz="1800" spc="-5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хранение</a:t>
            </a:r>
            <a:r>
              <a:rPr lang="ru-RU" sz="1800" spc="-5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материалов)</a:t>
            </a:r>
            <a:r>
              <a:rPr lang="ru-RU" sz="1800" spc="-5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помогает</a:t>
            </a:r>
            <a:r>
              <a:rPr lang="ru-RU" sz="1800" spc="-5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понять,</a:t>
            </a:r>
            <a:r>
              <a:rPr lang="ru-RU" sz="1800" spc="-5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ru-RU" sz="1800" spc="-5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будет</a:t>
            </a:r>
            <a:r>
              <a:rPr lang="ru-RU" sz="1800" spc="-5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происходить</a:t>
            </a:r>
            <a:r>
              <a:rPr lang="ru-RU" sz="1800" spc="-1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800" spc="-1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ожидаться</a:t>
            </a:r>
            <a:r>
              <a:rPr lang="ru-RU" sz="1800" spc="-1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ru-RU" sz="1800" spc="-1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  <a:r>
              <a:rPr lang="ru-RU" sz="1800" spc="-1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spc="-1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том</a:t>
            </a:r>
            <a:r>
              <a:rPr lang="ru-RU" sz="1800" spc="-1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ru-RU" sz="1800" spc="-1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ином</a:t>
            </a:r>
            <a:r>
              <a:rPr lang="ru-RU" sz="1800" spc="-1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месте.</a:t>
            </a: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9530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42772-2E52-46AD-8556-18F4DC7FB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Визуальная поддержка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36BCDA-C9E6-4852-9A95-4520037D8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187960" lvl="0" indent="0" algn="just" defTabSz="685800">
              <a:lnSpc>
                <a:spcPct val="115000"/>
              </a:lnSpc>
              <a:spcBef>
                <a:spcPts val="20"/>
              </a:spcBef>
              <a:buNone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различные методы предоставления информации, опи</a:t>
            </a:r>
            <a:r>
              <a:rPr lang="ru-RU" sz="1600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рающиеся на зрительное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восприятие человека и помогающие представить визуально такие</a:t>
            </a:r>
            <a:r>
              <a:rPr lang="ru-RU" sz="1600" spc="-28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абстрактные категории, как время, последовательность действий,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причинно-следственные</a:t>
            </a:r>
            <a:r>
              <a:rPr lang="ru-RU" sz="1600" spc="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связи. Визуальная поддержка помогает человеку быть более самостоятельным, лучше концентрироваться и удерживать внимание, понимать социальные правила, успешнее учиться и более</a:t>
            </a:r>
            <a:r>
              <a:rPr lang="ru-RU" sz="1600" spc="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функционально</a:t>
            </a:r>
            <a:r>
              <a:rPr lang="ru-RU" sz="1600" spc="-1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взаимодействовать</a:t>
            </a:r>
            <a:r>
              <a:rPr lang="ru-RU" sz="1600" spc="-1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spc="-1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людьми</a:t>
            </a:r>
            <a:r>
              <a:rPr lang="ru-RU" sz="1600" spc="-1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 spc="-1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средой.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195580" lvl="0" indent="-171450" algn="just" defTabSz="685800">
              <a:lnSpc>
                <a:spcPct val="115000"/>
              </a:lnSpc>
              <a:spcBef>
                <a:spcPts val="60"/>
              </a:spcBef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Наша задача – создать такое пространство,</a:t>
            </a:r>
            <a:r>
              <a:rPr lang="ru-RU" sz="1600" spc="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которое</a:t>
            </a:r>
            <a:r>
              <a:rPr lang="ru-RU" sz="1600" spc="-3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</a:t>
            </a:r>
            <a:r>
              <a:rPr lang="ru-RU" sz="1600" spc="-3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будет</a:t>
            </a:r>
            <a:r>
              <a:rPr lang="ru-RU" sz="1600" spc="-3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подсказывать</a:t>
            </a:r>
            <a:r>
              <a:rPr lang="ru-RU" sz="1600" spc="-3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ребенку,</a:t>
            </a:r>
            <a:r>
              <a:rPr lang="ru-RU" sz="1600" spc="-3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где</a:t>
            </a:r>
            <a:r>
              <a:rPr lang="ru-RU" sz="1600" spc="-3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 spc="-3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чем</a:t>
            </a:r>
            <a:r>
              <a:rPr lang="ru-RU" sz="1600" spc="-3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</a:t>
            </a:r>
            <a:r>
              <a:rPr lang="ru-RU" sz="1600" spc="-3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будет</a:t>
            </a:r>
            <a:r>
              <a:rPr lang="ru-RU" sz="1600" spc="-3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заниматься.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en-US" sz="16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2751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4A168C-BF9E-4625-A29A-BBAA8FCAF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Что можно сделать в детском саду?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3E2600-ADBD-4D0B-ABCE-1CCCEDA31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672" y="2966701"/>
            <a:ext cx="4293344" cy="824955"/>
          </a:xfrm>
        </p:spPr>
        <p:txBody>
          <a:bodyPr>
            <a:normAutofit fontScale="92500"/>
          </a:bodyPr>
          <a:lstStyle/>
          <a:p>
            <a:pPr marL="657860" marR="119380" lvl="0" indent="359410">
              <a:lnSpc>
                <a:spcPct val="103000"/>
              </a:lnSpc>
              <a:spcBef>
                <a:spcPts val="460"/>
              </a:spcBef>
              <a:buNone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Фото</a:t>
            </a:r>
            <a:r>
              <a:rPr lang="ru-RU" sz="1200" spc="1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1200" spc="2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Организованное</a:t>
            </a:r>
            <a:r>
              <a:rPr lang="ru-RU" sz="1200" spc="2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место</a:t>
            </a:r>
            <a:r>
              <a:rPr lang="ru-RU" sz="1200" spc="2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ru-RU" sz="1200" spc="2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самостоятельной</a:t>
            </a:r>
            <a:r>
              <a:rPr lang="ru-RU" sz="1200" spc="1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работы:</a:t>
            </a:r>
            <a:r>
              <a:rPr lang="ru-RU" sz="1200" spc="2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маркированные</a:t>
            </a:r>
            <a:r>
              <a:rPr lang="ru-RU" sz="1200" spc="2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контейнеры</a:t>
            </a:r>
            <a:r>
              <a:rPr lang="ru-RU" sz="1200" spc="-27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spc="-1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1200" spc="-6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spc="-1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материалами;</a:t>
            </a:r>
            <a:r>
              <a:rPr lang="ru-RU" sz="1200" spc="-6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spc="-1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альбом,</a:t>
            </a:r>
            <a:r>
              <a:rPr lang="ru-RU" sz="1200" spc="-6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spc="-1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содержащий</a:t>
            </a:r>
            <a:r>
              <a:rPr lang="ru-RU" sz="1200" spc="-6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spc="-1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изображения</a:t>
            </a:r>
            <a:r>
              <a:rPr lang="ru-RU" sz="1200" spc="-6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spc="-1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заданий</a:t>
            </a:r>
            <a:r>
              <a:rPr lang="ru-RU" sz="1200" spc="-6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200" spc="-6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активностей,</a:t>
            </a:r>
            <a:r>
              <a:rPr lang="ru-RU" sz="1200" spc="-6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выделенная</a:t>
            </a:r>
            <a:r>
              <a:rPr lang="ru-RU" sz="1200" spc="-6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зона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8B0E67E-D231-4633-97FC-0D4EB079F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417638"/>
            <a:ext cx="2160240" cy="145419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97F7340-7017-494D-B65A-DF91F96A34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844" y="1249064"/>
            <a:ext cx="2607060" cy="347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466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068E66-ED55-41EA-94DC-07401C8EC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07829" cy="89138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Расписание занятия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138E67-AB42-453C-8584-727EBACE4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29" y="980728"/>
            <a:ext cx="8229600" cy="4525963"/>
          </a:xfrm>
        </p:spPr>
        <p:txBody>
          <a:bodyPr/>
          <a:lstStyle/>
          <a:p>
            <a:pPr marR="183515" lvl="0" algn="just" defTabSz="685800">
              <a:lnSpc>
                <a:spcPct val="115000"/>
              </a:lnSpc>
              <a:spcBef>
                <a:spcPts val="45"/>
              </a:spcBef>
              <a:buSzPts val="1200"/>
              <a:buFont typeface="Times New Roman" panose="02020603050405020304" pitchFamily="18" charset="0"/>
              <a:buChar char="•"/>
              <a:tabLst>
                <a:tab pos="1082040" algn="l"/>
              </a:tabLst>
            </a:pPr>
            <a:r>
              <a:rPr lang="ru-RU" sz="2000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Такое</a:t>
            </a:r>
            <a:r>
              <a:rPr lang="ru-RU" sz="2000" spc="-4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расписание</a:t>
            </a:r>
            <a:r>
              <a:rPr lang="ru-RU" sz="2000" spc="-4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обычно</a:t>
            </a:r>
            <a:r>
              <a:rPr lang="ru-RU" sz="2000" spc="-4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содержит</a:t>
            </a:r>
            <a:r>
              <a:rPr lang="ru-RU" sz="2000" spc="-4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структурные </a:t>
            </a:r>
            <a:r>
              <a:rPr lang="ru-RU" sz="2000" spc="-28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моменты занятия;</a:t>
            </a:r>
            <a:r>
              <a:rPr lang="ru-RU" sz="2000" spc="-3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чтобы</a:t>
            </a:r>
            <a:r>
              <a:rPr lang="ru-RU" sz="2000" spc="-3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ребенок</a:t>
            </a:r>
            <a:r>
              <a:rPr lang="ru-RU" sz="2000" spc="-3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понимал</a:t>
            </a:r>
            <a:r>
              <a:rPr lang="ru-RU" sz="2000" spc="-3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структуру</a:t>
            </a:r>
            <a:r>
              <a:rPr lang="ru-RU" sz="2000" spc="-3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занятия,</a:t>
            </a:r>
            <a:r>
              <a:rPr lang="ru-RU" sz="2000" spc="-3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последовательность событий., игр и упражнений.</a:t>
            </a:r>
          </a:p>
          <a:p>
            <a:pPr marR="183515" lvl="0" algn="just" defTabSz="685800">
              <a:lnSpc>
                <a:spcPct val="115000"/>
              </a:lnSpc>
              <a:spcBef>
                <a:spcPts val="45"/>
              </a:spcBef>
              <a:buSzPts val="1200"/>
              <a:buFont typeface="Times New Roman" panose="02020603050405020304" pitchFamily="18" charset="0"/>
              <a:buChar char="•"/>
              <a:tabLst>
                <a:tab pos="1082040" algn="l"/>
              </a:tabLst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Когда порядок диктует расписание, а не взрослый, ребенок с большей охо</a:t>
            </a:r>
            <a:r>
              <a:rPr lang="ru-RU" sz="2000" spc="-1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той</a:t>
            </a:r>
            <a:r>
              <a:rPr lang="ru-RU" sz="2000" spc="-6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следует</a:t>
            </a:r>
            <a:r>
              <a:rPr lang="ru-RU" sz="2000" spc="-5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ему,</a:t>
            </a:r>
            <a:r>
              <a:rPr lang="ru-RU" sz="2000" spc="-5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проявляет</a:t>
            </a:r>
            <a:r>
              <a:rPr lang="ru-RU" sz="2000" spc="-5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больше</a:t>
            </a:r>
            <a:r>
              <a:rPr lang="ru-RU" sz="2000" spc="-5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самостоятельности</a:t>
            </a:r>
            <a:r>
              <a:rPr lang="ru-RU" sz="2000" spc="-5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spc="-5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меньше</a:t>
            </a:r>
            <a:r>
              <a:rPr lang="ru-RU" sz="2000" spc="-5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нежелательного</a:t>
            </a:r>
            <a:r>
              <a:rPr lang="ru-RU" sz="2000" spc="-5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поведения.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95580" lvl="0" algn="just" defTabSz="685800">
              <a:lnSpc>
                <a:spcPct val="115000"/>
              </a:lnSpc>
              <a:spcBef>
                <a:spcPts val="460"/>
              </a:spcBef>
              <a:buSzPts val="1200"/>
              <a:buFont typeface="Times New Roman" panose="02020603050405020304" pitchFamily="18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Обязательно</a:t>
            </a:r>
            <a:r>
              <a:rPr lang="ru-RU" sz="2000" spc="-2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нужно</a:t>
            </a:r>
            <a:r>
              <a:rPr lang="ru-RU" sz="2000" spc="-2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следить</a:t>
            </a:r>
            <a:r>
              <a:rPr lang="ru-RU" sz="2000" spc="-2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ru-RU" sz="2000" spc="-2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тем,</a:t>
            </a:r>
            <a:r>
              <a:rPr lang="ru-RU" sz="2000" spc="-2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чтобы</a:t>
            </a:r>
            <a:r>
              <a:rPr lang="ru-RU" sz="2000" spc="-2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000" spc="-2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расписании</a:t>
            </a:r>
            <a:r>
              <a:rPr lang="ru-RU" sz="2000" spc="-2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были</a:t>
            </a:r>
            <a:r>
              <a:rPr lang="ru-RU" sz="2000" spc="-2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ru-RU" sz="2000" spc="-29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только задания и упражнения, но и предпочитаемые ребёнком виды деятельности</a:t>
            </a:r>
            <a:r>
              <a:rPr lang="ru-RU" sz="2000" spc="-1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(желательно,</a:t>
            </a:r>
            <a:r>
              <a:rPr lang="ru-RU" sz="2000" spc="-1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чтобы</a:t>
            </a:r>
            <a:r>
              <a:rPr lang="ru-RU" sz="2000" spc="-1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они</a:t>
            </a:r>
            <a:r>
              <a:rPr lang="ru-RU" sz="2000" spc="-1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чередовались).</a:t>
            </a:r>
            <a:endParaRPr lang="ru-RU" sz="17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04AF6DB-4A16-4DCA-85FE-4375885C12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6" t="13250" r="2225" b="21650"/>
          <a:stretch/>
        </p:blipFill>
        <p:spPr>
          <a:xfrm>
            <a:off x="6876256" y="3980532"/>
            <a:ext cx="1512168" cy="275748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E096D4F-1F23-47B9-B089-F6559B1E55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464" y="4455159"/>
            <a:ext cx="2918059" cy="21885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3D9F06B-AEEC-4AAE-88AC-EB55814B55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46" y="4455159"/>
            <a:ext cx="2918058" cy="218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8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4ECA46-59CA-432C-A8C6-891CA2775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Структурируем</a:t>
            </a:r>
            <a:r>
              <a:rPr lang="ru-RU" sz="2000" b="1" spc="-7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время</a:t>
            </a:r>
            <a:r>
              <a:rPr lang="ru-RU" sz="2000" b="1" spc="-6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b="1" spc="-6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события</a:t>
            </a:r>
            <a:br>
              <a:rPr lang="ru-RU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D2DC65-7C91-42B5-9A19-20944BBB6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62162"/>
            <a:ext cx="8229600" cy="4525963"/>
          </a:xfrm>
        </p:spPr>
        <p:txBody>
          <a:bodyPr>
            <a:normAutofit/>
          </a:bodyPr>
          <a:lstStyle/>
          <a:p>
            <a:pPr marR="185420" lvl="0" algn="just" defTabSz="685800">
              <a:lnSpc>
                <a:spcPct val="115000"/>
              </a:lnSpc>
              <a:spcBef>
                <a:spcPts val="10"/>
              </a:spcBef>
              <a:buSzPts val="1200"/>
              <a:buFont typeface="Times New Roman" panose="02020603050405020304" pitchFamily="18" charset="0"/>
              <a:buChar char="•"/>
              <a:tabLst>
                <a:tab pos="1059815" algn="l"/>
              </a:tabLst>
            </a:pP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Расписание 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«сначала – потом»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простое расписание из двух пунктов.</a:t>
            </a:r>
            <a:r>
              <a:rPr lang="ru-RU" sz="2000" spc="-27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Оно</a:t>
            </a:r>
            <a:r>
              <a:rPr lang="ru-RU" sz="2000" spc="-7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часто</a:t>
            </a:r>
            <a:r>
              <a:rPr lang="ru-RU" sz="2000" spc="-7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используется</a:t>
            </a:r>
            <a:r>
              <a:rPr lang="ru-RU" sz="2000" spc="-7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spc="-6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качестве</a:t>
            </a:r>
            <a:r>
              <a:rPr lang="ru-RU" sz="2000" spc="-7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первого</a:t>
            </a:r>
            <a:r>
              <a:rPr lang="ru-RU" sz="2000" spc="-7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шага</a:t>
            </a:r>
            <a:r>
              <a:rPr lang="ru-RU" sz="2000" spc="-7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spc="-6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обучении</a:t>
            </a:r>
            <a:r>
              <a:rPr lang="ru-RU" sz="2000" spc="-7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следованию</a:t>
            </a:r>
            <a:r>
              <a:rPr lang="ru-RU" sz="2000" spc="-7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расписанию.</a:t>
            </a:r>
            <a:r>
              <a:rPr lang="ru-RU" sz="2000" spc="-7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Пункт «потом»</a:t>
            </a:r>
            <a:r>
              <a:rPr lang="ru-RU" sz="2000" spc="-2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000" spc="-1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ru-RU" sz="2000" spc="-1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всегда</a:t>
            </a:r>
            <a:r>
              <a:rPr lang="ru-RU" sz="2000" spc="-1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то,</a:t>
            </a:r>
            <a:r>
              <a:rPr lang="ru-RU" sz="2000" spc="-1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ru-RU" sz="2000" spc="-2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мотивирует</a:t>
            </a:r>
            <a:r>
              <a:rPr lang="ru-RU" sz="2000" spc="-1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ребенка,</a:t>
            </a:r>
            <a:r>
              <a:rPr lang="ru-RU" sz="2000" spc="-1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является</a:t>
            </a:r>
            <a:r>
              <a:rPr lang="ru-RU" sz="2000" spc="-1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ru-RU" sz="2000" spc="-1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него</a:t>
            </a:r>
            <a:r>
              <a:rPr lang="ru-RU" sz="2000" spc="-1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поощрением</a:t>
            </a:r>
            <a:r>
              <a:rPr lang="ru-RU" sz="2000" spc="-2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(игрушка,</a:t>
            </a:r>
            <a:r>
              <a:rPr lang="ru-RU" sz="2000" spc="-28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активность,</a:t>
            </a:r>
            <a:r>
              <a:rPr lang="ru-RU" sz="2000" spc="-7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еда,</a:t>
            </a:r>
            <a:r>
              <a:rPr lang="ru-RU" sz="2000" spc="-7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</a:t>
            </a:r>
            <a:r>
              <a:rPr lang="ru-RU" sz="2000" spc="-7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spc="-7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другим</a:t>
            </a:r>
            <a:r>
              <a:rPr lang="ru-RU" sz="2000" spc="-6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человеком).</a:t>
            </a:r>
            <a:r>
              <a:rPr lang="ru-RU" sz="2000" spc="-7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Пункт</a:t>
            </a:r>
            <a:r>
              <a:rPr lang="ru-RU" sz="2000" spc="-7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«сначала»</a:t>
            </a:r>
            <a:r>
              <a:rPr lang="ru-RU" sz="2000" spc="-7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000" spc="-6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ru-RU" sz="2000" spc="-7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то,</a:t>
            </a:r>
            <a:r>
              <a:rPr lang="ru-RU" sz="2000" spc="-7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чего взрослый</a:t>
            </a:r>
            <a:r>
              <a:rPr lang="ru-RU" sz="2000" spc="-7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ожидает</a:t>
            </a:r>
            <a:r>
              <a:rPr lang="ru-RU" sz="2000" spc="-28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ребенка в данный момент (занятие, мытье посуды, умывание). </a:t>
            </a:r>
            <a:endParaRPr lang="ru-RU" sz="17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E28B15C-FA3C-4358-8569-A04ACC3E6B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44" t="17223" r="12838" b="20678"/>
          <a:stretch/>
        </p:blipFill>
        <p:spPr>
          <a:xfrm>
            <a:off x="2987824" y="3501008"/>
            <a:ext cx="5526606" cy="288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731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FBA954-F337-4F40-B8D1-3DBF2027E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Успокаивающие сенсорные ощущения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3E30F6-BC7C-46E2-AE8B-E933E39C6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4" y="1166018"/>
            <a:ext cx="8229600" cy="4525963"/>
          </a:xfrm>
        </p:spPr>
        <p:txBody>
          <a:bodyPr/>
          <a:lstStyle/>
          <a:p>
            <a:pPr lvl="0">
              <a:buNone/>
            </a:pPr>
            <a:r>
              <a:rPr 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это использование вещей или действий, которые успокаивают и помогают держать фокус внимания на определенной деятельности.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1872B9-18E7-4231-AB08-BA8182401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339" y="3846291"/>
            <a:ext cx="3741362" cy="2451504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75C1538-5756-4B68-A716-F267325A6A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753" y="3836961"/>
            <a:ext cx="3919476" cy="2460834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7067609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</TotalTime>
  <Words>736</Words>
  <Application>Microsoft Office PowerPoint</Application>
  <PresentationFormat>Экран (4:3)</PresentationFormat>
  <Paragraphs>44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Тема Office</vt:lpstr>
      <vt:lpstr> Муниципальное бюджетное дошкольное образовательное учреждение (МБДОУ «Детский сад № 9 «Одуванчик») </vt:lpstr>
      <vt:lpstr>Презентация PowerPoint</vt:lpstr>
      <vt:lpstr>Практики с доказанной эффективностью</vt:lpstr>
      <vt:lpstr>Структурирование пространства.</vt:lpstr>
      <vt:lpstr>Визуальная поддержка</vt:lpstr>
      <vt:lpstr>Что можно сделать в детском саду? </vt:lpstr>
      <vt:lpstr>Расписание занятия</vt:lpstr>
      <vt:lpstr>Структурируем время и события </vt:lpstr>
      <vt:lpstr>Успокаивающие сенсорные ощущения </vt:lpstr>
      <vt:lpstr>Предоставляем время на обработку информации</vt:lpstr>
      <vt:lpstr>Подкрепление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Логопед</dc:creator>
  <cp:lastModifiedBy>Elena</cp:lastModifiedBy>
  <cp:revision>41</cp:revision>
  <dcterms:created xsi:type="dcterms:W3CDTF">2023-02-14T08:24:02Z</dcterms:created>
  <dcterms:modified xsi:type="dcterms:W3CDTF">2023-05-06T16:42:34Z</dcterms:modified>
</cp:coreProperties>
</file>