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9" r:id="rId2"/>
    <p:sldId id="344" r:id="rId3"/>
    <p:sldId id="258" r:id="rId4"/>
    <p:sldId id="328" r:id="rId5"/>
    <p:sldId id="329" r:id="rId6"/>
    <p:sldId id="350" r:id="rId7"/>
    <p:sldId id="291" r:id="rId8"/>
    <p:sldId id="331" r:id="rId9"/>
    <p:sldId id="330" r:id="rId10"/>
    <p:sldId id="333" r:id="rId11"/>
    <p:sldId id="332" r:id="rId12"/>
    <p:sldId id="340" r:id="rId13"/>
    <p:sldId id="347" r:id="rId14"/>
    <p:sldId id="348" r:id="rId15"/>
    <p:sldId id="325" r:id="rId16"/>
    <p:sldId id="343" r:id="rId17"/>
    <p:sldId id="349" r:id="rId18"/>
    <p:sldId id="336" r:id="rId19"/>
    <p:sldId id="334" r:id="rId20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17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7310" y="147015"/>
            <a:ext cx="6869379" cy="836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7214" y="1550416"/>
            <a:ext cx="7791450" cy="394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30EAB7F-784A-4738-A3F2-8DC04D65B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32" y="1196752"/>
            <a:ext cx="7272808" cy="4995214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ОБЩЕРАЗВИВАЮЩАЯ ПРОГРАММА </a:t>
            </a:r>
          </a:p>
          <a:p>
            <a:pPr lvl="0"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</a:t>
            </a:r>
          </a:p>
          <a:p>
            <a:pPr lvl="0"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СОЦИАЛЬНО-ГУМАНИТАРНОЙ  НАПРАВЛЕННОСТИ  </a:t>
            </a:r>
          </a:p>
          <a:p>
            <a:pPr lvl="0"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«МИР ОЩУЩЕНИЙ»</a:t>
            </a:r>
          </a:p>
          <a:p>
            <a:pPr lvl="0"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 методу сенсорной интеграции</a:t>
            </a:r>
            <a:r>
              <a:rPr lang="en-US" altLang="ru-RU" sz="20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0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r">
              <a:lnSpc>
                <a:spcPct val="115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Афанасьева Елена Александровна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r">
              <a:lnSpc>
                <a:spcPct val="115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Учитель-дефектолог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Ханты-Мансийск,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CEFEA2-03B2-4C57-9A53-DCE8099FE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44" y="3962400"/>
            <a:ext cx="2442712" cy="244271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3E8FB22C-06BA-4F29-AB05-5CF89BF67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689" y="228600"/>
            <a:ext cx="71094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Муниципальное бюджетное дошкольное образовательное учреждение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« Детский сад №9 «Одуванчик»</a:t>
            </a:r>
          </a:p>
        </p:txBody>
      </p:sp>
    </p:spTree>
    <p:extLst>
      <p:ext uri="{BB962C8B-B14F-4D97-AF65-F5344CB8AC3E}">
        <p14:creationId xmlns:p14="http://schemas.microsoft.com/office/powerpoint/2010/main" val="211071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639EC-006F-44A1-8A47-B7EBBD28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310" y="147015"/>
            <a:ext cx="6869379" cy="800219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ru-RU" altLang="ru-RU" sz="2400" u="none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Практическая значимость</a:t>
            </a:r>
            <a:br>
              <a:rPr lang="ru-RU" altLang="ru-RU" sz="3200" u="none" kern="12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377A0B-BDA4-4782-BBB2-3E03C8EF2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475" y="716889"/>
            <a:ext cx="8153576" cy="1661993"/>
          </a:xfrm>
        </p:spPr>
        <p:txBody>
          <a:bodyPr/>
          <a:lstStyle/>
          <a:p>
            <a:pPr lvl="0" algn="just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kern="12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Программа   является начальной ступенью коррекционного обучения по методу сенсорной интеграции, по прохождении ее, получив начальную систему знаний, у обучающихся формируется потребность дальнейшего обучения по другим образовательным программам и учреждениях дополнительного образования.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CD8499-F972-442A-90FA-D01C192E0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18" y="2132856"/>
            <a:ext cx="3285373" cy="24640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DE6C06-204C-4A68-A345-79B8C374E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4" t="7787" r="31380" b="720"/>
          <a:stretch/>
        </p:blipFill>
        <p:spPr>
          <a:xfrm>
            <a:off x="184363" y="3140968"/>
            <a:ext cx="2736304" cy="31918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57EE5C-D315-48C9-BB52-52CE8E9A9D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5016" y="3478976"/>
            <a:ext cx="3152490" cy="251585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3837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BF340A-D192-484F-96E2-00071B957027}"/>
              </a:ext>
            </a:extLst>
          </p:cNvPr>
          <p:cNvSpPr/>
          <p:nvPr/>
        </p:nvSpPr>
        <p:spPr>
          <a:xfrm>
            <a:off x="1447800" y="152400"/>
            <a:ext cx="571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Механизм реализации Программы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4F6300-BA0F-4640-9F68-D337807AAAC9}"/>
              </a:ext>
            </a:extLst>
          </p:cNvPr>
          <p:cNvSpPr/>
          <p:nvPr/>
        </p:nvSpPr>
        <p:spPr>
          <a:xfrm>
            <a:off x="1371600" y="5525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основе лежит 4 ключевых этапа:</a:t>
            </a:r>
            <a:b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4EEB7C-34E6-4C7C-B4E0-9C14ACA6C731}"/>
              </a:ext>
            </a:extLst>
          </p:cNvPr>
          <p:cNvSpPr/>
          <p:nvPr/>
        </p:nvSpPr>
        <p:spPr>
          <a:xfrm>
            <a:off x="838200" y="988037"/>
            <a:ext cx="79486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диагностика-сбор информации (</a:t>
            </a:r>
            <a:r>
              <a:rPr lang="ru-RU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наблюдение, анкетирование  родителей и педагогов, составление сенсорного профиля ребёнка</a:t>
            </a: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целей и задач;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индивидуальной  программы коррекции (</a:t>
            </a:r>
            <a:r>
              <a:rPr lang="ru-RU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сенсорной диеты</a:t>
            </a: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занятий.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8455FA-4EF8-4A90-9288-5EEC20897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4" r="2591"/>
          <a:stretch/>
        </p:blipFill>
        <p:spPr>
          <a:xfrm>
            <a:off x="458262" y="2730251"/>
            <a:ext cx="2370194" cy="3133616"/>
          </a:xfrm>
          <a:prstGeom prst="rect">
            <a:avLst/>
          </a:prstGeom>
          <a:ln w="3175">
            <a:noFill/>
          </a:ln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859DCC-4F88-498C-8D19-FDE936082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730251"/>
            <a:ext cx="2353260" cy="313361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2A8EF3-B8C8-425C-A53C-AC034CBB9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2226012"/>
            <a:ext cx="2601570" cy="205981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F96C33-7E56-4E52-9C34-2B4D14B1D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4437112"/>
            <a:ext cx="2786707" cy="209002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Улыбающееся лицо 8">
            <a:extLst>
              <a:ext uri="{FF2B5EF4-FFF2-40B4-BE49-F238E27FC236}">
                <a16:creationId xmlns:a16="http://schemas.microsoft.com/office/drawing/2014/main" id="{E69CB18E-A813-4936-BE7A-663DCDF8537F}"/>
              </a:ext>
            </a:extLst>
          </p:cNvPr>
          <p:cNvSpPr/>
          <p:nvPr/>
        </p:nvSpPr>
        <p:spPr>
          <a:xfrm>
            <a:off x="4364889" y="2730251"/>
            <a:ext cx="357608" cy="4179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0730D4-AD58-46AE-9FF5-998106399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625" y="4869160"/>
            <a:ext cx="384081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31DBA-9D42-4463-BC33-78FE8F3E3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382000" cy="631007"/>
          </a:xfrm>
        </p:spPr>
        <p:txBody>
          <a:bodyPr/>
          <a:lstStyle/>
          <a:p>
            <a:pPr marL="0" marR="530860" lvl="0" indent="0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tabLst/>
              <a:defRPr/>
            </a:pPr>
            <a:br>
              <a:rPr lang="ru-RU" sz="2000" b="0" u="none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0C8C81-56CD-4A4A-B319-5542874C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559" y="4140594"/>
            <a:ext cx="2048878" cy="27359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AC695E4-8AC1-43EF-8A20-E464E6114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59" y="858825"/>
            <a:ext cx="2808312" cy="210623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D0F5ED5-BBB7-41E8-A84D-AB123D8DA667}"/>
              </a:ext>
            </a:extLst>
          </p:cNvPr>
          <p:cNvSpPr/>
          <p:nvPr/>
        </p:nvSpPr>
        <p:spPr>
          <a:xfrm>
            <a:off x="683568" y="-99392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Познание и закрепление свойств окружающих предметов, направленные на развитие тактильных ощущений, зрительного и слухового восприятия, обоняния, вкусовых ощущений.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C2B409-7389-480A-A66A-439CF9695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886685"/>
            <a:ext cx="2719742" cy="19447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35C4E7-3659-4682-82F1-570BA2655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12" y="2874051"/>
            <a:ext cx="2719742" cy="201263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3AA48A-04FD-4B29-A8ED-AED0F79FE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154" y="2940063"/>
            <a:ext cx="2440298" cy="19057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DE0D1AB-1486-4B11-A159-E218514130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08171" y="1073457"/>
            <a:ext cx="2522137" cy="18916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8FFBFB-37E3-4BB3-8C05-ED9E11351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9463" y="4914372"/>
            <a:ext cx="2388989" cy="18460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C770FA-A490-4F0D-9FD8-D29D1081A4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1808" y="1143485"/>
            <a:ext cx="2408129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50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B71E5CB-BF13-486A-BDC0-1FBE5FD59C84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3111971" y="1201074"/>
            <a:ext cx="3021271" cy="22675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8E04FA-4E2A-42C9-B341-4348DACE2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35" r="6918"/>
          <a:stretch/>
        </p:blipFill>
        <p:spPr>
          <a:xfrm>
            <a:off x="3090304" y="3811673"/>
            <a:ext cx="3050688" cy="19908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F03BCD-189B-46A3-9399-9BB2F2E4B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31" y="102290"/>
            <a:ext cx="2651629" cy="22675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3ED63E-075E-4169-AC75-DEE85B85A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31" y="4753653"/>
            <a:ext cx="2671284" cy="20020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4845DE-37D3-421F-9981-265BFF384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65" y="2492896"/>
            <a:ext cx="2778787" cy="20824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E987C3-6205-409C-A13F-8C6DF9F35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844" y="4221088"/>
            <a:ext cx="2774596" cy="20850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CB35F8-69C7-4DE9-899E-1BA8651341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t="22662" r="18166"/>
          <a:stretch/>
        </p:blipFill>
        <p:spPr>
          <a:xfrm rot="5400000">
            <a:off x="6094177" y="277818"/>
            <a:ext cx="2952328" cy="253716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Улыбающееся лицо 8">
            <a:extLst>
              <a:ext uri="{FF2B5EF4-FFF2-40B4-BE49-F238E27FC236}">
                <a16:creationId xmlns:a16="http://schemas.microsoft.com/office/drawing/2014/main" id="{2530DCA2-B1F0-4C2F-86BA-0222CB113BE3}"/>
              </a:ext>
            </a:extLst>
          </p:cNvPr>
          <p:cNvSpPr/>
          <p:nvPr/>
        </p:nvSpPr>
        <p:spPr>
          <a:xfrm>
            <a:off x="1096858" y="476672"/>
            <a:ext cx="738838" cy="71932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97392A-A7F8-4C76-9539-CA246A0940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2360" y="404664"/>
            <a:ext cx="76206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35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9E00F4FB-86F0-4D59-B7B5-7C6EB59FF5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030" y="753665"/>
            <a:ext cx="2669561" cy="2005818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FF801F3C-3282-45F6-BE17-6FC9DCFB782B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92488" y="4749494"/>
            <a:ext cx="2806443" cy="21085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BDF3A6-6326-41C2-B4AE-05E328B11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67" y="701370"/>
            <a:ext cx="2642567" cy="198379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36020F-6A06-400C-88FA-996AE061E9F0}"/>
              </a:ext>
            </a:extLst>
          </p:cNvPr>
          <p:cNvSpPr/>
          <p:nvPr/>
        </p:nvSpPr>
        <p:spPr>
          <a:xfrm>
            <a:off x="899592" y="65463"/>
            <a:ext cx="7992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Познание себя, своих мышечных ощущений, осознание себя  в окружающем пространстве (кинетическое и кинестетическое развитие)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3B74F1-78AC-420B-84F4-1BBFEE225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0" y="2765126"/>
            <a:ext cx="2743438" cy="20667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F3AFB4-7194-4979-AB46-A69648F7E1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4624" y="1167510"/>
            <a:ext cx="2550995" cy="19132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6FE486-A485-4264-AD7D-2353DBD094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64" y="4788726"/>
            <a:ext cx="2626464" cy="196984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Улыбающееся лицо 4">
            <a:extLst>
              <a:ext uri="{FF2B5EF4-FFF2-40B4-BE49-F238E27FC236}">
                <a16:creationId xmlns:a16="http://schemas.microsoft.com/office/drawing/2014/main" id="{E95902C6-1147-4A02-8242-7E2485444B55}"/>
              </a:ext>
            </a:extLst>
          </p:cNvPr>
          <p:cNvSpPr/>
          <p:nvPr/>
        </p:nvSpPr>
        <p:spPr>
          <a:xfrm>
            <a:off x="1076778" y="2924944"/>
            <a:ext cx="288032" cy="27064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137AF6-0735-480B-914D-FCB2037A06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8688" y="1915714"/>
            <a:ext cx="2489673" cy="18672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925B70F-EB33-4E4F-9788-4C6B517C80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3764" y="2783116"/>
            <a:ext cx="2538848" cy="19041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EC1B33-AC91-4C05-9C17-6672699F19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8144" y="3854432"/>
            <a:ext cx="2232248" cy="297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40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E4706-0806-4B97-87D6-070DBD9B0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310" y="147015"/>
            <a:ext cx="6869379" cy="369332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altLang="ru-RU" sz="2400" u="none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Ожидаемые  результаты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360C60-2C8B-4173-8674-50ED36E14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854901"/>
            <a:ext cx="7791450" cy="276999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836B2C-DAE2-40E7-8ADA-DDA75E45EC6B}"/>
              </a:ext>
            </a:extLst>
          </p:cNvPr>
          <p:cNvSpPr/>
          <p:nvPr/>
        </p:nvSpPr>
        <p:spPr>
          <a:xfrm>
            <a:off x="1475656" y="764704"/>
            <a:ext cx="69825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смогут осознавать свое тело в пространстве;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снизится уровень двигательного беспокойства;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сформируется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зрительно-моторная координация;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улучшится двигательная координация, моторные навыки;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разовьются способности к обучению и коммуника­ции;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будет наблюдаться положительная динамика в раз­витии слухового и зрительного внимания;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отмечаться положительная динамика в про­извольности и последовательности выполнения движений;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активизируется сенсорная активность (зритель­ное, слуховое, тактильно кинестетическое вос­приятие);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сформируются познавательная активность и моти­вация к деятельности.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562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A71F47-1246-4275-A18B-6922C60DAA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235" b="11937"/>
          <a:stretch>
            <a:fillRect/>
          </a:stretch>
        </p:blipFill>
        <p:spPr>
          <a:xfrm>
            <a:off x="4707850" y="711760"/>
            <a:ext cx="3014682" cy="21431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97A548-50D5-4599-84FA-8BC9AEFE35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787" b="3934"/>
          <a:stretch/>
        </p:blipFill>
        <p:spPr>
          <a:xfrm>
            <a:off x="857224" y="692524"/>
            <a:ext cx="2590800" cy="243151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C031110-1AEB-45F5-9326-BE6F94CB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4612"/>
            <a:ext cx="6243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anose="02020603050405020304" pitchFamily="18" charset="0"/>
              </a:rPr>
              <a:t>Взаимодействие с семьями обучающихся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42AEE8-4814-4E48-A300-B4EAA2457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14" y="3253262"/>
            <a:ext cx="2462509" cy="30307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D37685-913F-4E8C-BE90-4C88B2E5D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4509120"/>
            <a:ext cx="2170364" cy="21642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6C5735-1929-41B2-BC3E-8C1696364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2923486"/>
            <a:ext cx="2617313" cy="2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12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BE632B-4033-4399-BA70-D93386297552}"/>
              </a:ext>
            </a:extLst>
          </p:cNvPr>
          <p:cNvSpPr/>
          <p:nvPr/>
        </p:nvSpPr>
        <p:spPr>
          <a:xfrm>
            <a:off x="1826386" y="3494995"/>
            <a:ext cx="2314599" cy="367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ЗПР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(10 детей)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92FEB-3422-44E6-B089-6DF2BBAF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310" y="127350"/>
            <a:ext cx="6869379" cy="369332"/>
          </a:xfrm>
        </p:spPr>
        <p:txBody>
          <a:bodyPr/>
          <a:lstStyle/>
          <a:p>
            <a:pPr algn="ctr"/>
            <a:r>
              <a:rPr lang="ru-RU" sz="2400" u="none" dirty="0">
                <a:solidFill>
                  <a:srgbClr val="002060"/>
                </a:solidFill>
                <a:latin typeface="Times New Roman" panose="02020603050405020304" pitchFamily="18" charset="0"/>
                <a:cs typeface="Arial" charset="0"/>
              </a:rPr>
              <a:t>Результаты реализации Программы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21F661-B7C1-4E9C-8BE2-F16971260447}"/>
              </a:ext>
            </a:extLst>
          </p:cNvPr>
          <p:cNvSpPr/>
          <p:nvPr/>
        </p:nvSpPr>
        <p:spPr>
          <a:xfrm>
            <a:off x="1102871" y="576487"/>
            <a:ext cx="1722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Сентябрь 2021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DF6E303-38C2-429D-9853-5FFA5BE63D18}"/>
              </a:ext>
            </a:extLst>
          </p:cNvPr>
          <p:cNvSpPr/>
          <p:nvPr/>
        </p:nvSpPr>
        <p:spPr>
          <a:xfrm>
            <a:off x="5214942" y="928670"/>
            <a:ext cx="1722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 ребёнка)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71925C6-6561-40C9-9FC5-F6FBB7185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857232"/>
            <a:ext cx="2993395" cy="493819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2008929-7B47-40D2-BE3B-1531A001E4AB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11" y="1353377"/>
            <a:ext cx="4433119" cy="2411483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DFFDF4-AB6D-4B3E-B073-3AED36569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3" y="3900227"/>
            <a:ext cx="5144695" cy="28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24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DF6E7-A99E-4A8F-94D5-2855DF78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310" y="147015"/>
            <a:ext cx="6869379" cy="369332"/>
          </a:xfrm>
        </p:spPr>
        <p:txBody>
          <a:bodyPr/>
          <a:lstStyle/>
          <a:p>
            <a:pPr algn="ctr"/>
            <a:r>
              <a:rPr lang="ru-RU" altLang="ru-RU" sz="2400" u="none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квалификации</a:t>
            </a: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535602-84A4-415D-81BE-60EA07D42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214" y="1550416"/>
            <a:ext cx="7791450" cy="276999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88B8F7-B6DF-43CA-B2E4-46D4E6571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4076956"/>
            <a:ext cx="5360759" cy="77764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3CBBD7-C950-4C81-B594-21E58588532C}"/>
              </a:ext>
            </a:extLst>
          </p:cNvPr>
          <p:cNvSpPr/>
          <p:nvPr/>
        </p:nvSpPr>
        <p:spPr>
          <a:xfrm>
            <a:off x="504413" y="4941168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городском методическом объединении  учителей –дефектологов с докладом </a:t>
            </a:r>
            <a:r>
              <a:rPr lang="ru-RU" b="1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«Роль сенсорных игр в физическом и психологическом здоровье детей с РАС»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D6A239-D47D-4D53-AF07-1E27EE952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7" t="5219" r="7884" b="12398"/>
          <a:stretch/>
        </p:blipFill>
        <p:spPr>
          <a:xfrm>
            <a:off x="742329" y="993502"/>
            <a:ext cx="4029284" cy="273991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2D47BE-DB03-413D-B3C2-CBC8D46BA49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993502"/>
            <a:ext cx="2016224" cy="285016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60409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59B95CB-5597-4FEA-A989-7CCDFA085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667000"/>
            <a:ext cx="7791450" cy="830997"/>
          </a:xfrm>
        </p:spPr>
        <p:txBody>
          <a:bodyPr/>
          <a:lstStyle/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Arial" charset="0"/>
              </a:rPr>
              <a:t>Благодарю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04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642918"/>
            <a:ext cx="8001056" cy="2031325"/>
          </a:xfrm>
        </p:spPr>
        <p:txBody>
          <a:bodyPr/>
          <a:lstStyle/>
          <a:p>
            <a:pPr lvl="0" algn="r" rt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«Ключевой позицией обновления дошкольного специального образования является создание условий для системного развития возможностей проблемного ребенка в целях обогащения его социального опыта».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http://static.medportal.ru/pic/enc/images/nevro-reabil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071810"/>
            <a:ext cx="8858280" cy="325098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43438" y="2357430"/>
            <a:ext cx="4156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Психолог, доктор педагогических наук</a:t>
            </a:r>
          </a:p>
          <a:p>
            <a:r>
              <a:rPr lang="ru-RU" b="1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Антоновна </a:t>
            </a:r>
            <a:r>
              <a:rPr lang="ru-RU" b="1" i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Стребелева</a:t>
            </a:r>
            <a:endParaRPr lang="ru-RU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90814" y="256105"/>
            <a:ext cx="334430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spc="-40" dirty="0">
                <a:solidFill>
                  <a:schemeClr val="tx2"/>
                </a:solidFill>
              </a:rPr>
              <a:t>АКТУАЛЬНОС</a:t>
            </a:r>
            <a:r>
              <a:rPr lang="ru-RU" sz="2400" u="none" spc="-40" dirty="0">
                <a:solidFill>
                  <a:schemeClr val="tx2"/>
                </a:solidFill>
              </a:rPr>
              <a:t>ТЬ</a:t>
            </a:r>
            <a:br>
              <a:rPr lang="ru-RU" sz="2400" u="none" spc="-40" dirty="0">
                <a:solidFill>
                  <a:schemeClr val="tx2"/>
                </a:solidFill>
              </a:rPr>
            </a:br>
            <a:endParaRPr sz="2400" dirty="0">
              <a:solidFill>
                <a:schemeClr val="tx2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979" y="1153413"/>
            <a:ext cx="7903209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953A84-7895-4EBD-A95E-78047FD1D31F}"/>
              </a:ext>
            </a:extLst>
          </p:cNvPr>
          <p:cNvSpPr/>
          <p:nvPr/>
        </p:nvSpPr>
        <p:spPr>
          <a:xfrm>
            <a:off x="365881" y="567834"/>
            <a:ext cx="799078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 algn="just">
              <a:spcAft>
                <a:spcPts val="0"/>
              </a:spcAft>
            </a:pP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 algn="just">
              <a:spcAft>
                <a:spcPts val="0"/>
              </a:spcAft>
            </a:pP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 algn="just">
              <a:spcAft>
                <a:spcPts val="0"/>
              </a:spcAft>
            </a:pP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 algn="just"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63091E8-1CCD-4574-81A4-53A939200246}"/>
              </a:ext>
            </a:extLst>
          </p:cNvPr>
          <p:cNvSpPr/>
          <p:nvPr/>
        </p:nvSpPr>
        <p:spPr>
          <a:xfrm>
            <a:off x="571472" y="928670"/>
            <a:ext cx="827898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определяется требованиями современной ситуации по реализации Концепции комплексной системы реабилитации, абилитации комплексного сопровождения инвалидов, детей-инвалидов, в том числе людей с ментальной инвалидностью, а также ранней помощи и сопровождаемого проживания в  Ханты-Мансийском автономном округе-Югра, на период до 2025 года. 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https://ds04.infourok.ru/uploads/ex/0396/001141a5-13ddaa5d/img1.jpg"/>
          <p:cNvPicPr>
            <a:picLocks noChangeAspect="1" noChangeArrowheads="1"/>
          </p:cNvPicPr>
          <p:nvPr/>
        </p:nvPicPr>
        <p:blipFill>
          <a:blip r:embed="rId3"/>
          <a:srcRect l="17188" t="39584" r="13281" b="8332"/>
          <a:stretch>
            <a:fillRect/>
          </a:stretch>
        </p:blipFill>
        <p:spPr bwMode="auto">
          <a:xfrm>
            <a:off x="1214414" y="2714620"/>
            <a:ext cx="6739461" cy="378621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2B2DE7-744C-403C-BD44-50C7D62F0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310" y="147015"/>
            <a:ext cx="6869379" cy="677108"/>
          </a:xfrm>
        </p:spPr>
        <p:txBody>
          <a:bodyPr/>
          <a:lstStyle/>
          <a:p>
            <a:pPr marL="0" marR="0" lvl="0" indent="36068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2400" u="none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Научное обоснование</a:t>
            </a:r>
            <a:br>
              <a:rPr lang="en-US" sz="2000" u="none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FE2FC6-A698-420C-9E4D-A8653E7D1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72" y="571480"/>
            <a:ext cx="8024842" cy="2708434"/>
          </a:xfrm>
        </p:spPr>
        <p:txBody>
          <a:bodyPr/>
          <a:lstStyle/>
          <a:p>
            <a:pPr lvl="0" indent="360680" algn="just" rtl="0"/>
            <a:r>
              <a:rPr lang="ru-RU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Сенсорная интеграция</a:t>
            </a:r>
            <a:r>
              <a:rPr lang="ru-RU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это способность человека организовывать ощущения, испытываемые организмом, для совершения движений, обучения и нормального поведения (Садовская Ю.Е., Блохин Б.М., Троицкая Н.Б., Прони­чева Ю.Б. Нарушения сенсорной об­работки у детей // Лечебное дело. 2010.С. 24-28).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Данный метод разработан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Дж.Айрес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американским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трудотерапевтом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направлен на стимуляцию работы органов чувств в условиях координации различных сенсорных систем. </a:t>
            </a:r>
            <a:endParaRPr lang="ru-RU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indent="228600" algn="just" rtl="0"/>
            <a:endParaRPr lang="ru-RU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28600" algn="just" rtl="0"/>
            <a:endParaRPr lang="ru-RU" sz="14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FC91B3-D17B-48CD-95F0-1A58106A7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000372"/>
            <a:ext cx="3023877" cy="2267908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9642CD-6E22-4F04-8943-7D8DB1E80A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5"/>
          <a:stretch/>
        </p:blipFill>
        <p:spPr>
          <a:xfrm>
            <a:off x="3166721" y="2276872"/>
            <a:ext cx="2928958" cy="2489614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CB10E0-DC17-4685-88EF-99966E0DA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07" y="2636912"/>
            <a:ext cx="3029975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13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393F4-B3CB-4490-A7EC-B1C2E5FE2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4" y="147017"/>
            <a:ext cx="8010526" cy="407696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ru-RU" altLang="ru-RU" sz="2400" u="none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Новизна</a:t>
            </a:r>
            <a:br>
              <a:rPr lang="ru-RU" altLang="ru-RU" sz="1800" u="none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FC8E83-7162-48FF-9BDE-BDC292DE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274" y="568243"/>
            <a:ext cx="7967692" cy="1384995"/>
          </a:xfrm>
        </p:spPr>
        <p:txBody>
          <a:bodyPr/>
          <a:lstStyle/>
          <a:p>
            <a:pPr lvl="0" algn="just" rtl="0"/>
            <a:r>
              <a:rPr lang="ru-RU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Новизна </a:t>
            </a:r>
            <a:r>
              <a:rPr lang="ru-RU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состоит в том, что в процессе познания ребенком каждого объекта, его свойств, качеств,    признаков дается правильное многогранное представление об окружающей действительности, способствующее оптимизации психического развития обучающегося и более эффективной социализации его в обществе.</a:t>
            </a:r>
            <a:endParaRPr lang="ru-RU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155632-5185-4F12-A209-43E5974DE848}"/>
              </a:ext>
            </a:extLst>
          </p:cNvPr>
          <p:cNvSpPr/>
          <p:nvPr/>
        </p:nvSpPr>
        <p:spPr>
          <a:xfrm>
            <a:off x="365812" y="1989375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/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Направленность Программы</a:t>
            </a:r>
            <a:r>
              <a:rPr lang="ru-RU" i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i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социально-гуманитарная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7F975D-7BE5-444C-A110-F1ED1DE3A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56" y="2320634"/>
            <a:ext cx="8205927" cy="11217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784B1D-1FCA-4D07-AA47-CB1F7FC17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" y="3861049"/>
            <a:ext cx="3338847" cy="2504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BD9D8B-061D-4592-A1C9-20FDAC3F6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979" y="3284984"/>
            <a:ext cx="2458282" cy="32777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9DD1A0-B9F6-42F4-93F2-FFED159131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22" y="3802083"/>
            <a:ext cx="3131840" cy="23488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Улыбающееся лицо 9">
            <a:extLst>
              <a:ext uri="{FF2B5EF4-FFF2-40B4-BE49-F238E27FC236}">
                <a16:creationId xmlns:a16="http://schemas.microsoft.com/office/drawing/2014/main" id="{60CD6696-FAFA-4044-A502-A86479951DDC}"/>
              </a:ext>
            </a:extLst>
          </p:cNvPr>
          <p:cNvSpPr/>
          <p:nvPr/>
        </p:nvSpPr>
        <p:spPr>
          <a:xfrm>
            <a:off x="6516216" y="4005064"/>
            <a:ext cx="504056" cy="48235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181F4C-6B96-4608-AD25-EADF40124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632759"/>
            <a:ext cx="530398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4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4187D57-0C84-4E98-840D-422F148F1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-27384"/>
            <a:ext cx="8298384" cy="4727448"/>
          </a:xfrm>
        </p:spPr>
        <p:txBody>
          <a:bodyPr/>
          <a:lstStyle/>
          <a:p>
            <a:pPr lvl="0" algn="just" rtl="0"/>
            <a:endParaRPr lang="ru-RU" b="1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rtl="0"/>
            <a:r>
              <a:rPr lang="ru-RU" sz="24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Адресат:</a:t>
            </a:r>
            <a:endParaRPr lang="ru-RU" sz="24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rtl="0"/>
            <a:r>
              <a:rPr lang="ru-RU" b="1" kern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адресована детям с ОВЗ от 5 до 6 лет: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состояниями, сопряженными с нарушением сенсорной интеграции;</a:t>
            </a:r>
            <a:r>
              <a:rPr lang="ru-RU" kern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имеющим иные трудности в развитии и поведе­нии.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 rtl="0">
              <a:lnSpc>
                <a:spcPct val="115000"/>
              </a:lnSpc>
            </a:pPr>
            <a:r>
              <a:rPr lang="ru-RU" sz="24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организации образовательного про­цесса:</a:t>
            </a:r>
            <a:r>
              <a:rPr lang="ru-RU" sz="2400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организационные формы обучения:  </a:t>
            </a:r>
            <a:r>
              <a:rPr lang="ru-RU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индивидуальная, подгрупповая.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 занятий – 1 занятие в неделю.</a:t>
            </a:r>
            <a:endParaRPr lang="ru-RU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общая продолжительность занятия – 20-25 мин.</a:t>
            </a:r>
          </a:p>
          <a:p>
            <a:pPr lvl="0" algn="l" rtl="0">
              <a:lnSpc>
                <a:spcPct val="115000"/>
              </a:lnSpc>
              <a:defRPr/>
            </a:pPr>
            <a:r>
              <a:rPr lang="ru-RU" kern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реализации дополнительной общеобразователь­ной программы «Мир ощущений» занятия могут проводиться с применением дистанционных образовательных технологий. </a:t>
            </a:r>
            <a:endParaRPr lang="ru-RU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15000"/>
              </a:lnSpc>
              <a:defRPr/>
            </a:pPr>
            <a:endParaRPr lang="ru-RU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AF8531-F23C-4A40-9F56-88E9901263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0" y="3789040"/>
            <a:ext cx="2824382" cy="21182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110376-CEA8-400B-B40A-3C6500F97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56" y="3789380"/>
            <a:ext cx="2824383" cy="21182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CB3C46-29E0-46DC-9026-C17933A89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0" y="4437112"/>
            <a:ext cx="2880321" cy="216024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06794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E31226-5BCA-4B41-AB8D-E9334F333C01}"/>
              </a:ext>
            </a:extLst>
          </p:cNvPr>
          <p:cNvSpPr/>
          <p:nvPr/>
        </p:nvSpPr>
        <p:spPr>
          <a:xfrm>
            <a:off x="611560" y="548680"/>
            <a:ext cx="7846640" cy="1871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и задачи программы 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последовательная поэтапная коррекция сенсорных нарушений у обучающихся, средствами сенсорной интеграции, доступной уровню психофизического развития обучающегося, способствующая дальнейшей успешной адаптации к учебной деятельности и социализации.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973D52-6137-42C1-8570-6EB6144C46EA}"/>
              </a:ext>
            </a:extLst>
          </p:cNvPr>
          <p:cNvSpPr/>
          <p:nvPr/>
        </p:nvSpPr>
        <p:spPr>
          <a:xfrm>
            <a:off x="419100" y="2276872"/>
            <a:ext cx="8153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обогащение сенсорного опыта (получение различных ощущений) через воздействие на органы чувств;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преодоление проблем сенсорного восприятия (дискомфорта, вызываемого конкретным стимулом - раздражителем);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зрительного, слухового, тактильного, кинестетического восприятия;     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крупной и мелкой моторики у детей;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графических навыков;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концентрации внимания;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необходимых навыков (следование вербальным инструкциям, самостоятельного выполнения серии заданий, зрительно-моторной координации).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2914DC-4FBC-4004-B9EF-95C88EF751DE}"/>
              </a:ext>
            </a:extLst>
          </p:cNvPr>
          <p:cNvSpPr/>
          <p:nvPr/>
        </p:nvSpPr>
        <p:spPr>
          <a:xfrm>
            <a:off x="3539837" y="152400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Принципы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F7CC9A-364F-4A86-9E6C-1298E6A306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1" y="1736180"/>
            <a:ext cx="3305166" cy="247887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Улыбающееся лицо 5">
            <a:extLst>
              <a:ext uri="{FF2B5EF4-FFF2-40B4-BE49-F238E27FC236}">
                <a16:creationId xmlns:a16="http://schemas.microsoft.com/office/drawing/2014/main" id="{D50E5EE5-B0BF-430F-AE3D-BF06ED66CDD6}"/>
              </a:ext>
            </a:extLst>
          </p:cNvPr>
          <p:cNvSpPr/>
          <p:nvPr/>
        </p:nvSpPr>
        <p:spPr>
          <a:xfrm>
            <a:off x="910937" y="3018656"/>
            <a:ext cx="432048" cy="41034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547DE0-9DB6-4B5A-B9E6-F9235E9F0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5176" y="3758727"/>
            <a:ext cx="3213884" cy="24104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2EA95B9-B902-4B89-A6D3-314E0520D45B}"/>
              </a:ext>
            </a:extLst>
          </p:cNvPr>
          <p:cNvSpPr/>
          <p:nvPr/>
        </p:nvSpPr>
        <p:spPr>
          <a:xfrm>
            <a:off x="1315204" y="747285"/>
            <a:ext cx="7145228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разработана в соответствии с принципами и подходами, определёнными ФГОС ДО. При разработке Программы также учтена специфика деятельности детского сада, реализующего технологии (инклюзивного/интегративного) образования.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5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5FAF46-6E01-4187-A820-520B6BC82CD6}"/>
              </a:ext>
            </a:extLst>
          </p:cNvPr>
          <p:cNvSpPr/>
          <p:nvPr/>
        </p:nvSpPr>
        <p:spPr>
          <a:xfrm>
            <a:off x="2514600" y="152400"/>
            <a:ext cx="4953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Педагогическая целесообразность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D8B4CB-A7B6-444C-89C2-36A15B2B07CF}"/>
              </a:ext>
            </a:extLst>
          </p:cNvPr>
          <p:cNvSpPr/>
          <p:nvPr/>
        </p:nvSpPr>
        <p:spPr>
          <a:xfrm>
            <a:off x="609600" y="581986"/>
            <a:ext cx="8138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Программа особенно будет интересна и полезна специалистам в области коррекционного воспитания и обучения, специалистам по сенсорной интеграции, педагогам работающим с детьми с РДА,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РАС, СДВГ, ЗПР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всем, кто ищет  системный и эффективный подход к детям с особенностями восприятия и развития.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C6BF0-1668-4991-905E-ED593A661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28131"/>
            <a:ext cx="2018486" cy="28502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016C86-405E-4F3F-816E-282927635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23053"/>
            <a:ext cx="3143473" cy="23576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C8D9D0-480B-471C-832E-7861F622E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726386"/>
            <a:ext cx="2880320" cy="24542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D36C74-3F74-4F2C-B7A8-C463774BFA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437112"/>
            <a:ext cx="3143472" cy="23576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ED0113-C3C2-4BB6-9523-81BEC56591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62" y="4461815"/>
            <a:ext cx="2951610" cy="221370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Улыбающееся лицо 9">
            <a:extLst>
              <a:ext uri="{FF2B5EF4-FFF2-40B4-BE49-F238E27FC236}">
                <a16:creationId xmlns:a16="http://schemas.microsoft.com/office/drawing/2014/main" id="{35F67758-CF27-4076-A452-E3ACE8CB9CB1}"/>
              </a:ext>
            </a:extLst>
          </p:cNvPr>
          <p:cNvSpPr/>
          <p:nvPr/>
        </p:nvSpPr>
        <p:spPr>
          <a:xfrm>
            <a:off x="6804248" y="4797152"/>
            <a:ext cx="576064" cy="57568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543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99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1382</TotalTime>
  <Words>796</Words>
  <Application>Microsoft Office PowerPoint</Application>
  <PresentationFormat>Экран (4:3)</PresentationFormat>
  <Paragraphs>90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Symbol</vt:lpstr>
      <vt:lpstr>Times New Roman</vt:lpstr>
      <vt:lpstr>Office Theme</vt:lpstr>
      <vt:lpstr>Презентация PowerPoint</vt:lpstr>
      <vt:lpstr>Презентация PowerPoint</vt:lpstr>
      <vt:lpstr>АКТУАЛЬНОСТЬ </vt:lpstr>
      <vt:lpstr>Научное обоснование </vt:lpstr>
      <vt:lpstr>Новизна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Практическая значимость </vt:lpstr>
      <vt:lpstr>Презентация PowerPoint</vt:lpstr>
      <vt:lpstr> </vt:lpstr>
      <vt:lpstr>Презентация PowerPoint</vt:lpstr>
      <vt:lpstr>Презентация PowerPoint</vt:lpstr>
      <vt:lpstr>Ожидаемые  результаты</vt:lpstr>
      <vt:lpstr>Взаимодействие с семьями обучающихся</vt:lpstr>
      <vt:lpstr>Результаты реализации Программы</vt:lpstr>
      <vt:lpstr> Повышение квалификации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Elena</cp:lastModifiedBy>
  <cp:revision>124</cp:revision>
  <dcterms:created xsi:type="dcterms:W3CDTF">2021-11-19T18:04:20Z</dcterms:created>
  <dcterms:modified xsi:type="dcterms:W3CDTF">2021-12-23T19:28:32Z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2021-11-19T00:00:00Z</vt:filetime>
  </property>
</Properties>
</file>